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6"/>
  </p:notes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22F7AE-9475-F446-BB6E-C7137A266DCD}" v="16" dt="2020-05-21T21:02:55.0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ерве Юксел" userId="0dd8a55b-792e-4e68-a08b-223b449d32c5" providerId="ADAL" clId="{7822F7AE-9475-F446-BB6E-C7137A266DCD}"/>
    <pc:docChg chg="modSld">
      <pc:chgData name="Мерве Юксел" userId="0dd8a55b-792e-4e68-a08b-223b449d32c5" providerId="ADAL" clId="{7822F7AE-9475-F446-BB6E-C7137A266DCD}" dt="2020-05-21T21:02:55.059" v="15" actId="20577"/>
      <pc:docMkLst>
        <pc:docMk/>
      </pc:docMkLst>
      <pc:sldChg chg="modSp">
        <pc:chgData name="Мерве Юксел" userId="0dd8a55b-792e-4e68-a08b-223b449d32c5" providerId="ADAL" clId="{7822F7AE-9475-F446-BB6E-C7137A266DCD}" dt="2020-05-21T21:01:59.792" v="7" actId="20577"/>
        <pc:sldMkLst>
          <pc:docMk/>
          <pc:sldMk cId="3429567431" sldId="264"/>
        </pc:sldMkLst>
        <pc:spChg chg="mod">
          <ac:chgData name="Мерве Юксел" userId="0dd8a55b-792e-4e68-a08b-223b449d32c5" providerId="ADAL" clId="{7822F7AE-9475-F446-BB6E-C7137A266DCD}" dt="2020-05-21T21:01:59.792" v="7" actId="20577"/>
          <ac:spMkLst>
            <pc:docMk/>
            <pc:sldMk cId="3429567431" sldId="264"/>
            <ac:spMk id="2" creationId="{8D1A8050-9D12-4B5C-B1C5-498E1E3C0FE6}"/>
          </ac:spMkLst>
        </pc:spChg>
      </pc:sldChg>
      <pc:sldChg chg="modSp">
        <pc:chgData name="Мерве Юксел" userId="0dd8a55b-792e-4e68-a08b-223b449d32c5" providerId="ADAL" clId="{7822F7AE-9475-F446-BB6E-C7137A266DCD}" dt="2020-05-21T21:02:30.924" v="12" actId="20577"/>
        <pc:sldMkLst>
          <pc:docMk/>
          <pc:sldMk cId="2358336603" sldId="266"/>
        </pc:sldMkLst>
        <pc:spChg chg="mod">
          <ac:chgData name="Мерве Юксел" userId="0dd8a55b-792e-4e68-a08b-223b449d32c5" providerId="ADAL" clId="{7822F7AE-9475-F446-BB6E-C7137A266DCD}" dt="2020-05-21T21:02:30.924" v="12" actId="20577"/>
          <ac:spMkLst>
            <pc:docMk/>
            <pc:sldMk cId="2358336603" sldId="266"/>
            <ac:spMk id="2" creationId="{E165D68C-3E38-4DD4-AFBB-A08F8DF4B9A3}"/>
          </ac:spMkLst>
        </pc:spChg>
      </pc:sldChg>
      <pc:sldChg chg="modSp">
        <pc:chgData name="Мерве Юксел" userId="0dd8a55b-792e-4e68-a08b-223b449d32c5" providerId="ADAL" clId="{7822F7AE-9475-F446-BB6E-C7137A266DCD}" dt="2020-05-21T21:02:55.059" v="15" actId="20577"/>
        <pc:sldMkLst>
          <pc:docMk/>
          <pc:sldMk cId="2995123360" sldId="267"/>
        </pc:sldMkLst>
        <pc:spChg chg="mod">
          <ac:chgData name="Мерве Юксел" userId="0dd8a55b-792e-4e68-a08b-223b449d32c5" providerId="ADAL" clId="{7822F7AE-9475-F446-BB6E-C7137A266DCD}" dt="2020-05-21T21:02:55.059" v="15" actId="20577"/>
          <ac:spMkLst>
            <pc:docMk/>
            <pc:sldMk cId="2995123360" sldId="267"/>
            <ac:spMk id="2" creationId="{0B5F118F-C88B-4531-8DE7-8D6D846A178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045C9-30CD-4346-8D5F-12B8B11F2C8F}" type="datetimeFigureOut">
              <a:rPr lang="bg-BG" smtClean="0"/>
              <a:t>21.5.2020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51BA6-286B-416D-BB93-8A95A235314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73583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51BA6-286B-416D-BB93-8A95A2353146}" type="slidenum">
              <a:rPr lang="bg-BG" smtClean="0"/>
              <a:t>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42800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разд.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bg.wikipedia.org/wiki/%D0%9C%D0%B0%D1%80%D1%82%D0%B5%D0%BD%D0%B8%D1%86%D0%B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bg.wikipedia.org/wiki/%D0%9B%D0%B0%D0%BC%D1%8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hera.bg/s.php?n=22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bg.wikipedia.org/wiki/%D0%93%D0%B5%D0%BE%D1%80%D0%B3%D0%B8_%D0%9F%D0%BE%D0%B1%D0%B5%D0%B4%D0%BE%D0%BD%D0%BE%D1%81%D0%B5%D1%86" TargetMode="External"/><Relationship Id="rId7" Type="http://schemas.openxmlformats.org/officeDocument/2006/relationships/hyperlink" Target="https://bg.wikipedia.org/wiki/%D0%92%D0%B5%D0%BB%D0%B8%D0%BA%D0%B4%D0%B5%D0%BD" TargetMode="External"/><Relationship Id="rId2" Type="http://schemas.openxmlformats.org/officeDocument/2006/relationships/hyperlink" Target="https://bg.wikipedia.org/wiki/%D0%94%D0%B8%D0%BC%D0%B8%D1%82%D1%80%D0%BE%D0%B2%D0%B4%D0%B5%D0%B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g.wikipedia.org/wiki/%D0%90%D0%B7%D0%B8%D1%8F" TargetMode="External"/><Relationship Id="rId5" Type="http://schemas.openxmlformats.org/officeDocument/2006/relationships/hyperlink" Target="https://bg.wikipedia.org/wiki/%D0%A1%D0%BB%D0%B0%D0%B2%D1%8F%D0%BD%D0%B8" TargetMode="External"/><Relationship Id="rId4" Type="http://schemas.openxmlformats.org/officeDocument/2006/relationships/hyperlink" Target="https://bg.wikipedia.org/wiki/%D0%A2%D1%80%D0%B0%D0%BA%D0%B8" TargetMode="Externa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bg.wikipedia.org/wiki/%D0%94%D1%8A%D0%B6%D0%B4" TargetMode="External"/><Relationship Id="rId3" Type="http://schemas.openxmlformats.org/officeDocument/2006/relationships/hyperlink" Target="https://bg.wikipedia.org/wiki/%D0%A7%D0%B5%D0%BF%D0%B5%D0%BB%D0%B0%D1%80%D0%B5" TargetMode="External"/><Relationship Id="rId7" Type="http://schemas.openxmlformats.org/officeDocument/2006/relationships/hyperlink" Target="https://bg.wikipedia.org/wiki/%D0%9E%D0%B1%D1%80%D0%B5%D0%B4%D0%B5%D0%BD_%D1%85%D0%BB%D1%8F%D0%B1" TargetMode="External"/><Relationship Id="rId12" Type="http://schemas.openxmlformats.org/officeDocument/2006/relationships/image" Target="../media/image9.png"/><Relationship Id="rId2" Type="http://schemas.openxmlformats.org/officeDocument/2006/relationships/hyperlink" Target="https://bg.wikipedia.org/wiki/%D0%A0%D0%BE%D1%81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g.wikipedia.org/w/index.php?title=%D0%9C%D1%8A%D0%BB%D1%87%D0%B0%D0%BD%D0%B0_%D0%B2%D0%BE%D0%B4%D0%B0&amp;action=edit&amp;redlink=1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bg.wikipedia.org/wiki/%D0%A0%D0%BE%D0%B4%D0%BE%D0%BF%D0%B8" TargetMode="External"/><Relationship Id="rId10" Type="http://schemas.openxmlformats.org/officeDocument/2006/relationships/hyperlink" Target="https://bg.wikipedia.org/wiki/%D0%96%D1%8A%D0%BB%D1%82%D0%B8%D1%86%D0%B0" TargetMode="External"/><Relationship Id="rId4" Type="http://schemas.openxmlformats.org/officeDocument/2006/relationships/hyperlink" Target="https://bg.wikipedia.org/wiki/%D0%90%D1%8F%D0%B7%D0%BC%D0%BE" TargetMode="External"/><Relationship Id="rId9" Type="http://schemas.openxmlformats.org/officeDocument/2006/relationships/hyperlink" Target="https://bg.wikipedia.org/wiki/%D0%A1%D0%BF%D0%B0%D1%81%D0%BE%D0%B2%D0%B4%D0%B5%D0%BD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bg.wikipedia.org/w/index.php?title=%D0%A0%D0%B5%D0%BF%D0%B5%D0%B9&amp;action=edit&amp;redlink=1" TargetMode="External"/><Relationship Id="rId3" Type="http://schemas.openxmlformats.org/officeDocument/2006/relationships/hyperlink" Target="https://bg.wikipedia.org/wiki/%D0%A0%D0%B0%D1%81%D1%82%D0%B5%D0%BD%D0%B8%D1%8F" TargetMode="External"/><Relationship Id="rId7" Type="http://schemas.openxmlformats.org/officeDocument/2006/relationships/hyperlink" Target="https://bg.wikipedia.org/wiki/%D0%9B%D1%8E%D0%BB%D1%8F%D0%B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g.wikipedia.org/wiki/%D0%9A%D0%BE%D0%BF%D1%80%D0%B8%D0%B2%D0%B0" TargetMode="External"/><Relationship Id="rId5" Type="http://schemas.openxmlformats.org/officeDocument/2006/relationships/hyperlink" Target="https://bg.wikipedia.org/wiki/%D0%91%D1%83%D0%BA" TargetMode="External"/><Relationship Id="rId10" Type="http://schemas.openxmlformats.org/officeDocument/2006/relationships/image" Target="../media/image11.png"/><Relationship Id="rId4" Type="http://schemas.openxmlformats.org/officeDocument/2006/relationships/hyperlink" Target="https://bg.wikipedia.org/wiki/%D0%97%D0%B4%D1%80%D0%B0%D0%B2%D0%B5%D1%86" TargetMode="Externa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bg.wikipedia.org/wiki/%D0%93%D1%80%D0%B0%D0%B4%D1%83%D1%88%D0%BA%D0%B0" TargetMode="External"/><Relationship Id="rId3" Type="http://schemas.openxmlformats.org/officeDocument/2006/relationships/hyperlink" Target="https://bg.wikipedia.org/w/index.php?title=%D0%9C%D0%B0%D0%BC%D0%BD%D0%B8%D1%86%D0%B8&amp;action=edit&amp;redlink=1" TargetMode="External"/><Relationship Id="rId7" Type="http://schemas.openxmlformats.org/officeDocument/2006/relationships/hyperlink" Target="https://bg.wikipedia.org/wiki/%D0%91%D1%8A%D0%B4%D0%BD%D0%B8_%D0%B2%D0%B5%D1%87%D0%B5%D1%80" TargetMode="External"/><Relationship Id="rId2" Type="http://schemas.openxmlformats.org/officeDocument/2006/relationships/hyperlink" Target="https://bg.wikipedia.org/wiki/%D0%95%D0%BD%D1%8C%D0%BE%D0%B2%D0%B4%D0%B5%D0%BD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g.wikipedia.org/wiki/%D0%92%D0%B5%D0%BB%D0%B8%D0%BA%D0%B8_%D1%87%D0%B5%D1%82%D0%B2%D1%8A%D1%80%D1%82%D1%8A%D0%BA" TargetMode="External"/><Relationship Id="rId11" Type="http://schemas.openxmlformats.org/officeDocument/2006/relationships/image" Target="../media/image13.jpeg"/><Relationship Id="rId5" Type="http://schemas.openxmlformats.org/officeDocument/2006/relationships/hyperlink" Target="https://bg.wikipedia.org/wiki/%D0%9A%D1%80%D0%B0%D0%B2%D0%B0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s://bg.wikipedia.org/w/index.php?title=%D0%94%D0%BE%D0%B5%D0%BD%D0%B5_%D0%BD%D0%B0_%D0%BC%D0%B5%D1%81%D0%B5%D1%87%D0%B8%D0%BD%D0%B0%D1%82%D0%B0&amp;action=edit&amp;redlink=1" TargetMode="External"/><Relationship Id="rId9" Type="http://schemas.openxmlformats.org/officeDocument/2006/relationships/hyperlink" Target="https://bg.wikipedia.org/wiki/%D0%91%D0%BE%D1%81%D0%B8%D0%BB%D0%B5%D0%B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F277772-9249-491C-995D-D9C5621BE1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6831" y="1794468"/>
            <a:ext cx="8361229" cy="2732350"/>
          </a:xfrm>
        </p:spPr>
        <p:txBody>
          <a:bodyPr/>
          <a:lstStyle/>
          <a:p>
            <a:r>
              <a:rPr lang="bg-BG"/>
              <a:t> </a:t>
            </a:r>
            <a:r>
              <a:rPr lang="ru-RU" sz="4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Ден на </a:t>
            </a:r>
            <a:r>
              <a:rPr lang="ru-RU" sz="440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храбростта</a:t>
            </a:r>
            <a:r>
              <a:rPr lang="ru-RU" sz="4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, </a:t>
            </a:r>
            <a:r>
              <a:rPr lang="ru-RU" sz="440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празник</a:t>
            </a:r>
            <a:r>
              <a:rPr lang="ru-RU" sz="4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на </a:t>
            </a:r>
            <a:r>
              <a:rPr lang="ru-RU" sz="440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Българската</a:t>
            </a:r>
            <a:r>
              <a:rPr lang="ru-RU" sz="4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армия И </a:t>
            </a:r>
            <a:r>
              <a:rPr lang="bg-BG" sz="4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Гергьовден</a:t>
            </a:r>
            <a:br>
              <a:rPr lang="bg-BG" sz="4400">
                <a:solidFill>
                  <a:schemeClr val="tx1"/>
                </a:solidFill>
                <a:latin typeface="Bahnschrift" panose="020B0502040204020203" pitchFamily="34" charset="0"/>
              </a:rPr>
            </a:br>
            <a:endParaRPr lang="bg-BG" sz="440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0C6515BA-8A57-4AEE-990F-9A3B3F6660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5898" y="4673096"/>
            <a:ext cx="4087591" cy="721740"/>
          </a:xfrm>
        </p:spPr>
        <p:txBody>
          <a:bodyPr>
            <a:normAutofit/>
          </a:bodyPr>
          <a:lstStyle/>
          <a:p>
            <a:pPr algn="l"/>
            <a:r>
              <a:rPr lang="bg-BG"/>
              <a:t>  </a:t>
            </a:r>
            <a:r>
              <a:rPr lang="bg-BG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Изготвила</a:t>
            </a:r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:Me</a:t>
            </a:r>
            <a:r>
              <a:rPr lang="bg-BG" sz="24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рве</a:t>
            </a:r>
            <a:r>
              <a:rPr lang="bg-BG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Лютви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A1113A27-2AA0-420F-85FC-BFE4775EC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636" y="418521"/>
            <a:ext cx="2293248" cy="137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91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165D68C-3E38-4DD4-AFBB-A08F8DF4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381000"/>
            <a:ext cx="9239250" cy="895350"/>
          </a:xfrm>
        </p:spPr>
        <p:txBody>
          <a:bodyPr>
            <a:normAutofit fontScale="90000"/>
          </a:bodyPr>
          <a:lstStyle/>
          <a:p>
            <a:r>
              <a:rPr lang="bg-BG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ru-RU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Обреди около </a:t>
            </a:r>
            <a:r>
              <a:rPr lang="ru-RU" b="1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животните</a:t>
            </a:r>
            <a:r>
              <a:rPr lang="ru-RU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b="1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жертвеното</a:t>
            </a:r>
            <a:r>
              <a:rPr lang="ru-RU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агне</a:t>
            </a:r>
            <a:endParaRPr lang="bg-BG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7AC6CF89-24DC-44E1-91BA-C1F5765A3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676400"/>
            <a:ext cx="8039100" cy="4991100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8000" err="1"/>
              <a:t>Според</a:t>
            </a:r>
            <a:r>
              <a:rPr lang="ru-RU" sz="8000"/>
              <a:t> </a:t>
            </a:r>
            <a:r>
              <a:rPr lang="ru-RU" sz="8000" err="1"/>
              <a:t>народните</a:t>
            </a:r>
            <a:r>
              <a:rPr lang="ru-RU" sz="8000"/>
              <a:t> </a:t>
            </a:r>
            <a:r>
              <a:rPr lang="ru-RU" sz="8000" err="1"/>
              <a:t>представи</a:t>
            </a:r>
            <a:r>
              <a:rPr lang="ru-RU" sz="8000"/>
              <a:t> Св. Георги </a:t>
            </a:r>
            <a:r>
              <a:rPr lang="ru-RU" sz="8000" err="1"/>
              <a:t>освен</a:t>
            </a:r>
            <a:r>
              <a:rPr lang="ru-RU" sz="8000"/>
              <a:t> </a:t>
            </a:r>
            <a:r>
              <a:rPr lang="ru-RU" sz="8000" err="1"/>
              <a:t>покровител</a:t>
            </a:r>
            <a:r>
              <a:rPr lang="ru-RU" sz="8000"/>
              <a:t> на </a:t>
            </a:r>
            <a:r>
              <a:rPr lang="ru-RU" sz="8000" err="1"/>
              <a:t>земеделците</a:t>
            </a:r>
            <a:r>
              <a:rPr lang="ru-RU" sz="8000"/>
              <a:t>, е и най-</a:t>
            </a:r>
            <a:r>
              <a:rPr lang="ru-RU" sz="8000" err="1"/>
              <a:t>могъщият</a:t>
            </a:r>
            <a:r>
              <a:rPr lang="ru-RU" sz="8000"/>
              <a:t> </a:t>
            </a:r>
            <a:r>
              <a:rPr lang="ru-RU" sz="8000" err="1"/>
              <a:t>покровител</a:t>
            </a:r>
            <a:r>
              <a:rPr lang="ru-RU" sz="8000"/>
              <a:t> на </a:t>
            </a:r>
            <a:r>
              <a:rPr lang="ru-RU" sz="8000" err="1"/>
              <a:t>стадата</a:t>
            </a:r>
            <a:r>
              <a:rPr lang="ru-RU" sz="8000"/>
              <a:t>, </a:t>
            </a:r>
            <a:r>
              <a:rPr lang="ru-RU" sz="8000" err="1"/>
              <a:t>затова</a:t>
            </a:r>
            <a:r>
              <a:rPr lang="ru-RU" sz="8000"/>
              <a:t> </a:t>
            </a:r>
            <a:r>
              <a:rPr lang="ru-RU" sz="8000" err="1"/>
              <a:t>голяма</a:t>
            </a:r>
            <a:r>
              <a:rPr lang="ru-RU" sz="8000"/>
              <a:t> част от </a:t>
            </a:r>
            <a:r>
              <a:rPr lang="ru-RU" sz="8000" err="1"/>
              <a:t>обредните</a:t>
            </a:r>
            <a:r>
              <a:rPr lang="ru-RU" sz="8000"/>
              <a:t> практики и </a:t>
            </a:r>
            <a:r>
              <a:rPr lang="ru-RU" sz="8000" err="1"/>
              <a:t>обичаите</a:t>
            </a:r>
            <a:r>
              <a:rPr lang="ru-RU" sz="8000"/>
              <a:t>, </a:t>
            </a:r>
            <a:r>
              <a:rPr lang="ru-RU" sz="8000" err="1"/>
              <a:t>изпълнявани</a:t>
            </a:r>
            <a:r>
              <a:rPr lang="ru-RU" sz="8000"/>
              <a:t> на </a:t>
            </a:r>
            <a:r>
              <a:rPr lang="ru-RU" sz="8000" err="1"/>
              <a:t>този</a:t>
            </a:r>
            <a:r>
              <a:rPr lang="ru-RU" sz="8000"/>
              <a:t> </a:t>
            </a:r>
            <a:r>
              <a:rPr lang="ru-RU" sz="8000" err="1"/>
              <a:t>ден</a:t>
            </a:r>
            <a:r>
              <a:rPr lang="ru-RU" sz="8000"/>
              <a:t>, </a:t>
            </a:r>
            <a:r>
              <a:rPr lang="ru-RU" sz="8000" err="1"/>
              <a:t>имат</a:t>
            </a:r>
            <a:r>
              <a:rPr lang="ru-RU" sz="8000"/>
              <a:t> за цел да </a:t>
            </a:r>
            <a:r>
              <a:rPr lang="ru-RU" sz="8000" err="1"/>
              <a:t>осигурят</a:t>
            </a:r>
            <a:r>
              <a:rPr lang="ru-RU" sz="8000"/>
              <a:t> </a:t>
            </a:r>
            <a:r>
              <a:rPr lang="ru-RU" sz="8000" err="1"/>
              <a:t>здравето</a:t>
            </a:r>
            <a:r>
              <a:rPr lang="ru-RU" sz="8000"/>
              <a:t> и </a:t>
            </a:r>
            <a:r>
              <a:rPr lang="ru-RU" sz="8000" err="1"/>
              <a:t>плодовитостта</a:t>
            </a:r>
            <a:r>
              <a:rPr lang="ru-RU" sz="8000"/>
              <a:t> на </a:t>
            </a:r>
            <a:r>
              <a:rPr lang="ru-RU" sz="8000" err="1"/>
              <a:t>живата</a:t>
            </a:r>
            <a:r>
              <a:rPr lang="ru-RU" sz="8000"/>
              <a:t> стока. </a:t>
            </a:r>
          </a:p>
          <a:p>
            <a:pPr marL="0" indent="0" algn="just">
              <a:buNone/>
            </a:pPr>
            <a:r>
              <a:rPr lang="ru-RU" sz="8000"/>
              <a:t>На </a:t>
            </a:r>
            <a:r>
              <a:rPr lang="ru-RU" sz="8000" err="1"/>
              <a:t>Гергьовден</a:t>
            </a:r>
            <a:r>
              <a:rPr lang="ru-RU" sz="8000"/>
              <a:t> рано </a:t>
            </a:r>
            <a:r>
              <a:rPr lang="ru-RU" sz="8000" err="1"/>
              <a:t>сутринта</a:t>
            </a:r>
            <a:r>
              <a:rPr lang="ru-RU" sz="8000"/>
              <a:t> се </a:t>
            </a:r>
            <a:r>
              <a:rPr lang="ru-RU" sz="8000" err="1"/>
              <a:t>извършва</a:t>
            </a:r>
            <a:r>
              <a:rPr lang="ru-RU" sz="8000"/>
              <a:t> </a:t>
            </a:r>
            <a:r>
              <a:rPr lang="ru-RU" sz="8000" err="1"/>
              <a:t>ритуалното</a:t>
            </a:r>
            <a:r>
              <a:rPr lang="ru-RU" sz="8000"/>
              <a:t> </a:t>
            </a:r>
            <a:r>
              <a:rPr lang="ru-RU" sz="8000" err="1"/>
              <a:t>извеждане</a:t>
            </a:r>
            <a:r>
              <a:rPr lang="ru-RU" sz="8000"/>
              <a:t> на </a:t>
            </a:r>
            <a:r>
              <a:rPr lang="ru-RU" sz="8000" err="1"/>
              <a:t>животните</a:t>
            </a:r>
            <a:r>
              <a:rPr lang="ru-RU" sz="8000"/>
              <a:t> на </a:t>
            </a:r>
            <a:r>
              <a:rPr lang="ru-RU" sz="8000" err="1"/>
              <a:t>първа</a:t>
            </a:r>
            <a:r>
              <a:rPr lang="ru-RU" sz="8000"/>
              <a:t> зелена паша (</a:t>
            </a:r>
            <a:r>
              <a:rPr lang="ru-RU" sz="8000" i="1"/>
              <a:t>на </a:t>
            </a:r>
            <a:r>
              <a:rPr lang="ru-RU" sz="8000" i="1" err="1"/>
              <a:t>по̀пас</a:t>
            </a:r>
            <a:r>
              <a:rPr lang="ru-RU" sz="8000"/>
              <a:t>), </a:t>
            </a:r>
            <a:r>
              <a:rPr lang="ru-RU" sz="8000" err="1"/>
              <a:t>като</a:t>
            </a:r>
            <a:r>
              <a:rPr lang="ru-RU" sz="8000"/>
              <a:t> </a:t>
            </a:r>
            <a:r>
              <a:rPr lang="ru-RU" sz="8000" err="1"/>
              <a:t>стадото</a:t>
            </a:r>
            <a:r>
              <a:rPr lang="ru-RU" sz="8000"/>
              <a:t> се </a:t>
            </a:r>
            <a:r>
              <a:rPr lang="ru-RU" sz="8000" err="1"/>
              <a:t>подкарва</a:t>
            </a:r>
            <a:r>
              <a:rPr lang="ru-RU" sz="8000"/>
              <a:t> </a:t>
            </a:r>
            <a:r>
              <a:rPr lang="ru-RU" sz="8000" err="1"/>
              <a:t>със</a:t>
            </a:r>
            <a:r>
              <a:rPr lang="ru-RU" sz="8000"/>
              <a:t> зелена </a:t>
            </a:r>
            <a:r>
              <a:rPr lang="ru-RU" sz="8000" err="1"/>
              <a:t>пръчка</a:t>
            </a:r>
            <a:r>
              <a:rPr lang="ru-RU" sz="8000"/>
              <a:t>. На </a:t>
            </a:r>
            <a:r>
              <a:rPr lang="ru-RU" sz="8000" err="1"/>
              <a:t>този</a:t>
            </a:r>
            <a:r>
              <a:rPr lang="ru-RU" sz="8000"/>
              <a:t> </a:t>
            </a:r>
            <a:r>
              <a:rPr lang="ru-RU" sz="8000" err="1"/>
              <a:t>ден</a:t>
            </a:r>
            <a:r>
              <a:rPr lang="ru-RU" sz="8000"/>
              <a:t> се </a:t>
            </a:r>
            <a:r>
              <a:rPr lang="ru-RU" sz="8000" err="1"/>
              <a:t>прави</a:t>
            </a:r>
            <a:r>
              <a:rPr lang="ru-RU" sz="8000"/>
              <a:t> и </a:t>
            </a:r>
            <a:r>
              <a:rPr lang="ru-RU" sz="8000" err="1"/>
              <a:t>първото</a:t>
            </a:r>
            <a:r>
              <a:rPr lang="ru-RU" sz="8000"/>
              <a:t> </a:t>
            </a:r>
            <a:r>
              <a:rPr lang="ru-RU" sz="8000" err="1"/>
              <a:t>обредно</a:t>
            </a:r>
            <a:r>
              <a:rPr lang="ru-RU" sz="8000"/>
              <a:t> </a:t>
            </a:r>
            <a:r>
              <a:rPr lang="ru-RU" sz="8000" err="1"/>
              <a:t>доене</a:t>
            </a:r>
            <a:r>
              <a:rPr lang="ru-RU" sz="8000"/>
              <a:t> на </a:t>
            </a:r>
            <a:r>
              <a:rPr lang="ru-RU" sz="8000" err="1"/>
              <a:t>овцете</a:t>
            </a:r>
            <a:r>
              <a:rPr lang="ru-RU" sz="8000"/>
              <a:t>. </a:t>
            </a:r>
            <a:r>
              <a:rPr lang="ru-RU" sz="8000" err="1"/>
              <a:t>Овчарите</a:t>
            </a:r>
            <a:r>
              <a:rPr lang="ru-RU" sz="8000"/>
              <a:t> отварят </a:t>
            </a:r>
            <a:r>
              <a:rPr lang="ru-RU" sz="8000" err="1"/>
              <a:t>вратата</a:t>
            </a:r>
            <a:r>
              <a:rPr lang="ru-RU" sz="8000"/>
              <a:t> на </a:t>
            </a:r>
            <a:r>
              <a:rPr lang="ru-RU" sz="8000" err="1"/>
              <a:t>кошарата</a:t>
            </a:r>
            <a:r>
              <a:rPr lang="ru-RU" sz="8000"/>
              <a:t> и </a:t>
            </a:r>
            <a:r>
              <a:rPr lang="ru-RU" sz="8000" err="1"/>
              <a:t>която</a:t>
            </a:r>
            <a:r>
              <a:rPr lang="ru-RU" sz="8000"/>
              <a:t> овца </a:t>
            </a:r>
            <a:r>
              <a:rPr lang="ru-RU" sz="8000" err="1"/>
              <a:t>излезе</a:t>
            </a:r>
            <a:r>
              <a:rPr lang="ru-RU" sz="8000"/>
              <a:t> </a:t>
            </a:r>
            <a:r>
              <a:rPr lang="ru-RU" sz="8000" err="1"/>
              <a:t>първа</a:t>
            </a:r>
            <a:r>
              <a:rPr lang="ru-RU" sz="8000"/>
              <a:t>, </a:t>
            </a:r>
            <a:r>
              <a:rPr lang="ru-RU" sz="8000" err="1"/>
              <a:t>украсяват</a:t>
            </a:r>
            <a:r>
              <a:rPr lang="ru-RU" sz="8000"/>
              <a:t> </a:t>
            </a:r>
            <a:r>
              <a:rPr lang="ru-RU" sz="8000" err="1"/>
              <a:t>главата</a:t>
            </a:r>
            <a:r>
              <a:rPr lang="ru-RU" sz="8000"/>
              <a:t> ѝ с </a:t>
            </a:r>
            <a:r>
              <a:rPr lang="ru-RU" sz="8000" err="1"/>
              <a:t>предварително</a:t>
            </a:r>
            <a:r>
              <a:rPr lang="ru-RU" sz="8000"/>
              <a:t> </a:t>
            </a:r>
            <a:r>
              <a:rPr lang="ru-RU" sz="8000" err="1"/>
              <a:t>подготвен</a:t>
            </a:r>
            <a:r>
              <a:rPr lang="ru-RU" sz="8000"/>
              <a:t> венец и я </a:t>
            </a:r>
            <a:r>
              <a:rPr lang="ru-RU" sz="8000" err="1"/>
              <a:t>издояват</a:t>
            </a:r>
            <a:r>
              <a:rPr lang="ru-RU" sz="8000"/>
              <a:t> (</a:t>
            </a:r>
            <a:r>
              <a:rPr lang="ru-RU" sz="8000" err="1"/>
              <a:t>другаде</a:t>
            </a:r>
            <a:r>
              <a:rPr lang="ru-RU" sz="8000"/>
              <a:t> се дои </a:t>
            </a:r>
            <a:r>
              <a:rPr lang="ru-RU" sz="8000" err="1"/>
              <a:t>първата</a:t>
            </a:r>
            <a:r>
              <a:rPr lang="ru-RU" sz="8000"/>
              <a:t> </a:t>
            </a:r>
            <a:r>
              <a:rPr lang="ru-RU" sz="8000" err="1"/>
              <a:t>оягнила</a:t>
            </a:r>
            <a:r>
              <a:rPr lang="ru-RU" sz="8000"/>
              <a:t> се овца). </a:t>
            </a:r>
            <a:r>
              <a:rPr lang="ru-RU" sz="8000" err="1"/>
              <a:t>Ведрото</a:t>
            </a:r>
            <a:r>
              <a:rPr lang="ru-RU" sz="8000"/>
              <a:t>, в </a:t>
            </a:r>
            <a:r>
              <a:rPr lang="ru-RU" sz="8000" err="1"/>
              <a:t>което</a:t>
            </a:r>
            <a:r>
              <a:rPr lang="ru-RU" sz="8000"/>
              <a:t> се дои </a:t>
            </a:r>
            <a:r>
              <a:rPr lang="ru-RU" sz="8000" err="1"/>
              <a:t>овцата</a:t>
            </a:r>
            <a:r>
              <a:rPr lang="ru-RU" sz="8000"/>
              <a:t>, е </a:t>
            </a:r>
            <a:r>
              <a:rPr lang="ru-RU" sz="8000" err="1"/>
              <a:t>украсено</a:t>
            </a:r>
            <a:r>
              <a:rPr lang="ru-RU" sz="8000"/>
              <a:t> </a:t>
            </a:r>
            <a:r>
              <a:rPr lang="ru-RU" sz="8000" err="1"/>
              <a:t>също</a:t>
            </a:r>
            <a:r>
              <a:rPr lang="ru-RU" sz="8000"/>
              <a:t> с </a:t>
            </a:r>
            <a:r>
              <a:rPr lang="ru-RU" sz="8000" err="1"/>
              <a:t>венци</a:t>
            </a:r>
            <a:r>
              <a:rPr lang="ru-RU" sz="8000"/>
              <a:t> или </a:t>
            </a:r>
            <a:r>
              <a:rPr lang="ru-RU" sz="8000" err="1"/>
              <a:t>различни</a:t>
            </a:r>
            <a:r>
              <a:rPr lang="ru-RU" sz="8000"/>
              <a:t> зелени растения и </a:t>
            </a:r>
            <a:r>
              <a:rPr lang="ru-RU" sz="8000" err="1"/>
              <a:t>пресукани</a:t>
            </a:r>
            <a:r>
              <a:rPr lang="ru-RU" sz="8000"/>
              <a:t> </a:t>
            </a:r>
            <a:r>
              <a:rPr lang="ru-RU" sz="8000" err="1"/>
              <a:t>бял</a:t>
            </a:r>
            <a:r>
              <a:rPr lang="ru-RU" sz="8000"/>
              <a:t> и </a:t>
            </a:r>
            <a:r>
              <a:rPr lang="ru-RU" sz="8000" err="1"/>
              <a:t>червен</a:t>
            </a:r>
            <a:r>
              <a:rPr lang="ru-RU" sz="8000"/>
              <a:t> конец (</a:t>
            </a:r>
            <a:r>
              <a:rPr lang="ru-RU" sz="8000" err="1">
                <a:hlinkClick r:id="rId2" tooltip="Мартениц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мартеница</a:t>
            </a:r>
            <a:r>
              <a:rPr lang="ru-RU" sz="8000"/>
              <a:t>). По </a:t>
            </a:r>
            <a:r>
              <a:rPr lang="ru-RU" sz="8000" err="1"/>
              <a:t>същия</a:t>
            </a:r>
            <a:r>
              <a:rPr lang="ru-RU" sz="8000"/>
              <a:t> начин </a:t>
            </a:r>
            <a:r>
              <a:rPr lang="ru-RU" sz="8000" err="1"/>
              <a:t>са</a:t>
            </a:r>
            <a:r>
              <a:rPr lang="ru-RU" sz="8000"/>
              <a:t> </a:t>
            </a:r>
            <a:r>
              <a:rPr lang="ru-RU" sz="8000" err="1"/>
              <a:t>украсени</a:t>
            </a:r>
            <a:r>
              <a:rPr lang="ru-RU" sz="8000"/>
              <a:t> и </a:t>
            </a:r>
            <a:r>
              <a:rPr lang="ru-RU" sz="8000" err="1"/>
              <a:t>вратата</a:t>
            </a:r>
            <a:r>
              <a:rPr lang="ru-RU" sz="8000"/>
              <a:t> на </a:t>
            </a:r>
            <a:r>
              <a:rPr lang="ru-RU" sz="8000" err="1"/>
              <a:t>кошарата</a:t>
            </a:r>
            <a:r>
              <a:rPr lang="ru-RU" sz="8000"/>
              <a:t>, </a:t>
            </a:r>
            <a:r>
              <a:rPr lang="ru-RU" sz="8000" err="1"/>
              <a:t>както</a:t>
            </a:r>
            <a:r>
              <a:rPr lang="ru-RU" sz="8000"/>
              <a:t> и </a:t>
            </a:r>
            <a:r>
              <a:rPr lang="ru-RU" sz="8000" err="1"/>
              <a:t>самата</a:t>
            </a:r>
            <a:r>
              <a:rPr lang="ru-RU" sz="8000"/>
              <a:t> кошара. </a:t>
            </a:r>
            <a:r>
              <a:rPr lang="ru-RU" sz="8000" err="1"/>
              <a:t>Млякото</a:t>
            </a:r>
            <a:r>
              <a:rPr lang="ru-RU" sz="8000"/>
              <a:t> на </a:t>
            </a:r>
            <a:r>
              <a:rPr lang="ru-RU" sz="8000" err="1"/>
              <a:t>първата</a:t>
            </a:r>
            <a:r>
              <a:rPr lang="ru-RU" sz="8000"/>
              <a:t> овца се </a:t>
            </a:r>
            <a:r>
              <a:rPr lang="ru-RU" sz="8000" err="1"/>
              <a:t>издоява</a:t>
            </a:r>
            <a:r>
              <a:rPr lang="ru-RU" sz="8000"/>
              <a:t> </a:t>
            </a:r>
            <a:r>
              <a:rPr lang="ru-RU" sz="8000" err="1"/>
              <a:t>през</a:t>
            </a:r>
            <a:r>
              <a:rPr lang="ru-RU" sz="8000"/>
              <a:t> </a:t>
            </a:r>
            <a:r>
              <a:rPr lang="ru-RU" sz="8000" err="1"/>
              <a:t>сребърен</a:t>
            </a:r>
            <a:r>
              <a:rPr lang="ru-RU" sz="8000"/>
              <a:t> </a:t>
            </a:r>
            <a:r>
              <a:rPr lang="ru-RU" sz="8000" err="1"/>
              <a:t>пръстен</a:t>
            </a:r>
            <a:r>
              <a:rPr lang="ru-RU" sz="8000"/>
              <a:t>, </a:t>
            </a:r>
            <a:r>
              <a:rPr lang="ru-RU" sz="8000" err="1"/>
              <a:t>кравайче</a:t>
            </a:r>
            <a:r>
              <a:rPr lang="ru-RU" sz="8000"/>
              <a:t>, венец, а </a:t>
            </a:r>
            <a:r>
              <a:rPr lang="ru-RU" sz="8000" err="1"/>
              <a:t>някъде</a:t>
            </a:r>
            <a:r>
              <a:rPr lang="ru-RU" sz="8000"/>
              <a:t> и </a:t>
            </a:r>
            <a:r>
              <a:rPr lang="ru-RU" sz="8000" err="1"/>
              <a:t>през</a:t>
            </a:r>
            <a:r>
              <a:rPr lang="ru-RU" sz="8000"/>
              <a:t> речен „</a:t>
            </a:r>
            <a:r>
              <a:rPr lang="ru-RU" sz="8000" err="1"/>
              <a:t>гергьовски</a:t>
            </a:r>
            <a:r>
              <a:rPr lang="ru-RU" sz="8000"/>
              <a:t> </a:t>
            </a:r>
            <a:r>
              <a:rPr lang="ru-RU" sz="8000" err="1"/>
              <a:t>камък</a:t>
            </a:r>
            <a:r>
              <a:rPr lang="ru-RU" sz="8000"/>
              <a:t>“ с естествен </a:t>
            </a:r>
            <a:r>
              <a:rPr lang="ru-RU" sz="8000" err="1"/>
              <a:t>отвор</a:t>
            </a:r>
            <a:r>
              <a:rPr lang="ru-RU" sz="8000"/>
              <a:t>. </a:t>
            </a:r>
            <a:r>
              <a:rPr lang="ru-RU" sz="8000" err="1"/>
              <a:t>Първите</a:t>
            </a:r>
            <a:r>
              <a:rPr lang="ru-RU" sz="8000"/>
              <a:t> капки </a:t>
            </a:r>
            <a:r>
              <a:rPr lang="ru-RU" sz="8000" err="1"/>
              <a:t>мляко</a:t>
            </a:r>
            <a:r>
              <a:rPr lang="ru-RU" sz="8000"/>
              <a:t> се </a:t>
            </a:r>
            <a:r>
              <a:rPr lang="ru-RU" sz="8000" err="1"/>
              <a:t>изливат</a:t>
            </a:r>
            <a:r>
              <a:rPr lang="ru-RU" sz="8000"/>
              <a:t> на </a:t>
            </a:r>
            <a:r>
              <a:rPr lang="ru-RU" sz="8000" err="1"/>
              <a:t>земята</a:t>
            </a:r>
            <a:r>
              <a:rPr lang="ru-RU" sz="8000"/>
              <a:t> или </a:t>
            </a:r>
            <a:r>
              <a:rPr lang="ru-RU" sz="8000" err="1"/>
              <a:t>върху</a:t>
            </a:r>
            <a:r>
              <a:rPr lang="ru-RU" sz="8000"/>
              <a:t> яйце (не </a:t>
            </a:r>
            <a:r>
              <a:rPr lang="ru-RU" sz="8000" err="1"/>
              <a:t>рядко</a:t>
            </a:r>
            <a:r>
              <a:rPr lang="ru-RU" sz="8000"/>
              <a:t> </a:t>
            </a:r>
            <a:r>
              <a:rPr lang="ru-RU" sz="8000" err="1"/>
              <a:t>червено</a:t>
            </a:r>
            <a:r>
              <a:rPr lang="ru-RU" sz="8000"/>
              <a:t>), </a:t>
            </a:r>
            <a:r>
              <a:rPr lang="ru-RU" sz="8000" err="1"/>
              <a:t>което</a:t>
            </a:r>
            <a:r>
              <a:rPr lang="ru-RU" sz="8000"/>
              <a:t> после се </a:t>
            </a:r>
            <a:r>
              <a:rPr lang="ru-RU" sz="8000" err="1"/>
              <a:t>заравя</a:t>
            </a:r>
            <a:r>
              <a:rPr lang="ru-RU" sz="8000"/>
              <a:t> в </a:t>
            </a:r>
            <a:r>
              <a:rPr lang="ru-RU" sz="8000" err="1"/>
              <a:t>земята</a:t>
            </a:r>
            <a:r>
              <a:rPr lang="ru-RU" sz="8000"/>
              <a:t>. </a:t>
            </a:r>
            <a:r>
              <a:rPr lang="ru-RU" sz="8000" err="1"/>
              <a:t>Някъде</a:t>
            </a:r>
            <a:r>
              <a:rPr lang="ru-RU" sz="8000"/>
              <a:t> </a:t>
            </a:r>
            <a:r>
              <a:rPr lang="ru-RU" sz="8000" err="1"/>
              <a:t>овчарите</a:t>
            </a:r>
            <a:r>
              <a:rPr lang="ru-RU" sz="8000"/>
              <a:t> </a:t>
            </a:r>
            <a:r>
              <a:rPr lang="ru-RU" sz="8000" err="1"/>
              <a:t>гърмят</a:t>
            </a:r>
            <a:r>
              <a:rPr lang="ru-RU" sz="8000"/>
              <a:t> с пушки край </a:t>
            </a:r>
            <a:r>
              <a:rPr lang="ru-RU" sz="8000" err="1"/>
              <a:t>стадото</a:t>
            </a:r>
            <a:r>
              <a:rPr lang="ru-RU" sz="8000"/>
              <a:t>, за да изгонят злите </a:t>
            </a:r>
            <a:r>
              <a:rPr lang="ru-RU" sz="8000" err="1"/>
              <a:t>духове</a:t>
            </a:r>
            <a:r>
              <a:rPr lang="ru-RU" sz="8000"/>
              <a:t>. Широко </a:t>
            </a:r>
            <a:r>
              <a:rPr lang="ru-RU" sz="8000" err="1"/>
              <a:t>разпространен</a:t>
            </a:r>
            <a:r>
              <a:rPr lang="ru-RU" sz="8000"/>
              <a:t> е </a:t>
            </a:r>
            <a:r>
              <a:rPr lang="ru-RU" sz="8000" err="1"/>
              <a:t>обичаят</a:t>
            </a:r>
            <a:r>
              <a:rPr lang="ru-RU" sz="8000"/>
              <a:t> на </a:t>
            </a:r>
            <a:r>
              <a:rPr lang="ru-RU" sz="8000" err="1"/>
              <a:t>този</a:t>
            </a:r>
            <a:r>
              <a:rPr lang="ru-RU" sz="8000"/>
              <a:t> </a:t>
            </a:r>
            <a:r>
              <a:rPr lang="ru-RU" sz="8000" err="1"/>
              <a:t>ден</a:t>
            </a:r>
            <a:r>
              <a:rPr lang="ru-RU" sz="8000"/>
              <a:t> </a:t>
            </a:r>
            <a:r>
              <a:rPr lang="ru-RU" sz="8000" err="1"/>
              <a:t>овцете</a:t>
            </a:r>
            <a:r>
              <a:rPr lang="ru-RU" sz="8000"/>
              <a:t> да се </a:t>
            </a:r>
            <a:r>
              <a:rPr lang="ru-RU" sz="8000" err="1"/>
              <a:t>захранят</a:t>
            </a:r>
            <a:r>
              <a:rPr lang="ru-RU" sz="8000"/>
              <a:t> с </a:t>
            </a:r>
            <a:r>
              <a:rPr lang="ru-RU" sz="8000" err="1"/>
              <a:t>обреден</a:t>
            </a:r>
            <a:r>
              <a:rPr lang="ru-RU" sz="8000"/>
              <a:t> </a:t>
            </a:r>
            <a:r>
              <a:rPr lang="ru-RU" sz="8000" err="1"/>
              <a:t>хляб</a:t>
            </a:r>
            <a:r>
              <a:rPr lang="ru-RU" sz="8000"/>
              <a:t>, </a:t>
            </a:r>
            <a:r>
              <a:rPr lang="ru-RU" sz="8000" err="1"/>
              <a:t>приготвен</a:t>
            </a:r>
            <a:r>
              <a:rPr lang="ru-RU" sz="8000"/>
              <a:t> от жените. </a:t>
            </a:r>
            <a:r>
              <a:rPr lang="ru-RU" sz="8000" err="1"/>
              <a:t>Също</a:t>
            </a:r>
            <a:r>
              <a:rPr lang="ru-RU" sz="8000"/>
              <a:t> </a:t>
            </a:r>
            <a:r>
              <a:rPr lang="ru-RU" sz="8000" err="1"/>
              <a:t>така</a:t>
            </a:r>
            <a:r>
              <a:rPr lang="ru-RU" sz="8000"/>
              <a:t> на </a:t>
            </a:r>
            <a:r>
              <a:rPr lang="ru-RU" sz="8000" err="1"/>
              <a:t>Гергьовден</a:t>
            </a:r>
            <a:r>
              <a:rPr lang="ru-RU" sz="8000"/>
              <a:t> става </a:t>
            </a:r>
            <a:r>
              <a:rPr lang="ru-RU" sz="8000" err="1"/>
              <a:t>първото</a:t>
            </a:r>
            <a:r>
              <a:rPr lang="ru-RU" sz="8000"/>
              <a:t> </a:t>
            </a:r>
            <a:r>
              <a:rPr lang="ru-RU" sz="8000" err="1"/>
              <a:t>вкусване</a:t>
            </a:r>
            <a:r>
              <a:rPr lang="ru-RU" sz="8000"/>
              <a:t> на </a:t>
            </a:r>
            <a:r>
              <a:rPr lang="ru-RU" sz="8000" err="1"/>
              <a:t>мляко</a:t>
            </a:r>
            <a:r>
              <a:rPr lang="ru-RU" sz="8000"/>
              <a:t> и </a:t>
            </a:r>
            <a:r>
              <a:rPr lang="ru-RU" sz="8000" err="1"/>
              <a:t>млечни</a:t>
            </a:r>
            <a:r>
              <a:rPr lang="ru-RU" sz="8000"/>
              <a:t> </a:t>
            </a:r>
            <a:r>
              <a:rPr lang="ru-RU" sz="8000" err="1"/>
              <a:t>продукти</a:t>
            </a:r>
            <a:r>
              <a:rPr lang="ru-RU" sz="8000"/>
              <a:t> </a:t>
            </a:r>
            <a:r>
              <a:rPr lang="ru-RU" sz="8000" err="1"/>
              <a:t>през</a:t>
            </a:r>
            <a:r>
              <a:rPr lang="ru-RU" sz="8000"/>
              <a:t> </a:t>
            </a:r>
            <a:r>
              <a:rPr lang="ru-RU" sz="8000" err="1"/>
              <a:t>годината</a:t>
            </a:r>
            <a:r>
              <a:rPr lang="ru-RU" sz="8000"/>
              <a:t>. </a:t>
            </a:r>
          </a:p>
          <a:p>
            <a:pPr marL="0" indent="0" algn="just">
              <a:buNone/>
            </a:pPr>
            <a:endParaRPr lang="bg-BG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9D4E1757-97C7-46A6-A261-4F3177CBB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650" y="1465659"/>
            <a:ext cx="30480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D1E9C232-BB0B-4FEB-9167-DDD05A5BE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6022" y="3752850"/>
            <a:ext cx="3042628" cy="186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8336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B5F118F-C88B-4531-8DE7-8D6D846A1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19713"/>
            <a:ext cx="9601200" cy="707886"/>
          </a:xfrm>
        </p:spPr>
        <p:txBody>
          <a:bodyPr/>
          <a:lstStyle/>
          <a:p>
            <a:r>
              <a:rPr lang="bg-BG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9.Празнична трапеза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E09441DB-8481-4A61-80FF-EFD2248D2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129954"/>
            <a:ext cx="7696200" cy="538321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400" err="1"/>
              <a:t>Тя</a:t>
            </a:r>
            <a:r>
              <a:rPr lang="ru-RU" sz="2400"/>
              <a:t> </a:t>
            </a:r>
            <a:r>
              <a:rPr lang="ru-RU" sz="2400" err="1"/>
              <a:t>обикновено</a:t>
            </a:r>
            <a:r>
              <a:rPr lang="ru-RU" sz="2400"/>
              <a:t> е общо </a:t>
            </a:r>
            <a:r>
              <a:rPr lang="ru-RU" sz="2400" err="1"/>
              <a:t>селска</a:t>
            </a:r>
            <a:r>
              <a:rPr lang="ru-RU" sz="2400"/>
              <a:t>. </a:t>
            </a:r>
            <a:r>
              <a:rPr lang="ru-RU" sz="2400" err="1"/>
              <a:t>Прави</a:t>
            </a:r>
            <a:r>
              <a:rPr lang="ru-RU" sz="2400"/>
              <a:t> се </a:t>
            </a:r>
            <a:r>
              <a:rPr lang="ru-RU" sz="2400" err="1"/>
              <a:t>извън</a:t>
            </a:r>
            <a:r>
              <a:rPr lang="ru-RU" sz="2400"/>
              <a:t> </a:t>
            </a:r>
            <a:r>
              <a:rPr lang="ru-RU" sz="2400" err="1"/>
              <a:t>селището</a:t>
            </a:r>
            <a:r>
              <a:rPr lang="ru-RU" sz="2400"/>
              <a:t> </a:t>
            </a:r>
            <a:r>
              <a:rPr lang="ru-RU" sz="2400" err="1"/>
              <a:t>някъде</a:t>
            </a:r>
            <a:r>
              <a:rPr lang="ru-RU" sz="2400"/>
              <a:t> на </a:t>
            </a:r>
            <a:r>
              <a:rPr lang="ru-RU" sz="2400" err="1"/>
              <a:t>зеленина</a:t>
            </a:r>
            <a:r>
              <a:rPr lang="ru-RU" sz="2400"/>
              <a:t> – </a:t>
            </a:r>
            <a:r>
              <a:rPr lang="ru-RU" sz="2400" err="1"/>
              <a:t>обикновено</a:t>
            </a:r>
            <a:r>
              <a:rPr lang="ru-RU" sz="2400"/>
              <a:t> при </a:t>
            </a:r>
            <a:r>
              <a:rPr lang="ru-RU" sz="2400" err="1"/>
              <a:t>оброчище</a:t>
            </a:r>
            <a:r>
              <a:rPr lang="ru-RU" sz="2400"/>
              <a:t>, </a:t>
            </a:r>
            <a:r>
              <a:rPr lang="ru-RU" sz="2400" err="1"/>
              <a:t>параклис</a:t>
            </a:r>
            <a:r>
              <a:rPr lang="ru-RU" sz="2400"/>
              <a:t> или </a:t>
            </a:r>
            <a:r>
              <a:rPr lang="ru-RU" sz="2400" err="1"/>
              <a:t>манастир</a:t>
            </a:r>
            <a:r>
              <a:rPr lang="ru-RU" sz="2400"/>
              <a:t> (</a:t>
            </a:r>
            <a:r>
              <a:rPr lang="ru-RU" sz="2400" err="1"/>
              <a:t>ако</a:t>
            </a:r>
            <a:r>
              <a:rPr lang="ru-RU" sz="2400"/>
              <a:t> </a:t>
            </a:r>
            <a:r>
              <a:rPr lang="ru-RU" sz="2400" err="1"/>
              <a:t>има</a:t>
            </a:r>
            <a:r>
              <a:rPr lang="ru-RU" sz="2400"/>
              <a:t> </a:t>
            </a:r>
            <a:r>
              <a:rPr lang="ru-RU" sz="2400" err="1"/>
              <a:t>такъв</a:t>
            </a:r>
            <a:r>
              <a:rPr lang="ru-RU" sz="2400"/>
              <a:t> в </a:t>
            </a:r>
            <a:r>
              <a:rPr lang="ru-RU" sz="2400" err="1"/>
              <a:t>близост</a:t>
            </a:r>
            <a:r>
              <a:rPr lang="ru-RU" sz="2400"/>
              <a:t>). След </a:t>
            </a:r>
            <a:r>
              <a:rPr lang="ru-RU" sz="2400" err="1"/>
              <a:t>като</a:t>
            </a:r>
            <a:r>
              <a:rPr lang="ru-RU" sz="2400"/>
              <a:t> се освети, на </a:t>
            </a:r>
            <a:r>
              <a:rPr lang="ru-RU" sz="2400" err="1"/>
              <a:t>нея</a:t>
            </a:r>
            <a:r>
              <a:rPr lang="ru-RU" sz="2400"/>
              <a:t> се носят </a:t>
            </a:r>
            <a:r>
              <a:rPr lang="ru-RU" sz="2400" err="1"/>
              <a:t>опечените</a:t>
            </a:r>
            <a:r>
              <a:rPr lang="ru-RU" sz="2400"/>
              <a:t> </a:t>
            </a:r>
            <a:r>
              <a:rPr lang="ru-RU" sz="2400" err="1"/>
              <a:t>агнета</a:t>
            </a:r>
            <a:r>
              <a:rPr lang="ru-RU" sz="2400"/>
              <a:t>, </a:t>
            </a:r>
            <a:r>
              <a:rPr lang="ru-RU" sz="2400" err="1"/>
              <a:t>обредните</a:t>
            </a:r>
            <a:r>
              <a:rPr lang="ru-RU" sz="2400"/>
              <a:t> </a:t>
            </a:r>
            <a:r>
              <a:rPr lang="ru-RU" sz="2400" err="1"/>
              <a:t>хлябове</a:t>
            </a:r>
            <a:r>
              <a:rPr lang="ru-RU" sz="2400"/>
              <a:t>, </a:t>
            </a:r>
            <a:r>
              <a:rPr lang="ru-RU" sz="2400" err="1"/>
              <a:t>прясно</a:t>
            </a:r>
            <a:r>
              <a:rPr lang="ru-RU" sz="2400"/>
              <a:t> </a:t>
            </a:r>
            <a:r>
              <a:rPr lang="ru-RU" sz="2400" err="1"/>
              <a:t>издоеното</a:t>
            </a:r>
            <a:r>
              <a:rPr lang="ru-RU" sz="2400"/>
              <a:t> </a:t>
            </a:r>
            <a:r>
              <a:rPr lang="ru-RU" sz="2400" err="1"/>
              <a:t>мляко</a:t>
            </a:r>
            <a:r>
              <a:rPr lang="ru-RU" sz="2400"/>
              <a:t> и </a:t>
            </a:r>
            <a:r>
              <a:rPr lang="ru-RU" sz="2400" err="1"/>
              <a:t>подсиреното</a:t>
            </a:r>
            <a:r>
              <a:rPr lang="ru-RU" sz="2400"/>
              <a:t> от него сирене, </a:t>
            </a:r>
            <a:r>
              <a:rPr lang="ru-RU" sz="2400" err="1"/>
              <a:t>квасено</a:t>
            </a:r>
            <a:r>
              <a:rPr lang="ru-RU" sz="2400"/>
              <a:t> </a:t>
            </a:r>
            <a:r>
              <a:rPr lang="ru-RU" sz="2400" err="1"/>
              <a:t>мляко</a:t>
            </a:r>
            <a:r>
              <a:rPr lang="ru-RU" sz="2400"/>
              <a:t> и </a:t>
            </a:r>
            <a:r>
              <a:rPr lang="ru-RU" sz="2400" err="1"/>
              <a:t>други</a:t>
            </a:r>
            <a:r>
              <a:rPr lang="ru-RU" sz="2400"/>
              <a:t> </a:t>
            </a:r>
            <a:r>
              <a:rPr lang="ru-RU" sz="2400" err="1"/>
              <a:t>подобни</a:t>
            </a:r>
            <a:r>
              <a:rPr lang="ru-RU" sz="2400"/>
              <a:t>. На </a:t>
            </a:r>
            <a:r>
              <a:rPr lang="ru-RU" sz="2400" err="1"/>
              <a:t>този</a:t>
            </a:r>
            <a:r>
              <a:rPr lang="ru-RU" sz="2400"/>
              <a:t> </a:t>
            </a:r>
            <a:r>
              <a:rPr lang="ru-RU" sz="2400" err="1"/>
              <a:t>ден</a:t>
            </a:r>
            <a:r>
              <a:rPr lang="ru-RU" sz="2400"/>
              <a:t> за </a:t>
            </a:r>
            <a:r>
              <a:rPr lang="ru-RU" sz="2400" err="1"/>
              <a:t>първи</a:t>
            </a:r>
            <a:r>
              <a:rPr lang="ru-RU" sz="2400"/>
              <a:t> </a:t>
            </a:r>
            <a:r>
              <a:rPr lang="ru-RU" sz="2400" err="1"/>
              <a:t>път</a:t>
            </a:r>
            <a:r>
              <a:rPr lang="ru-RU" sz="2400"/>
              <a:t> </a:t>
            </a:r>
            <a:r>
              <a:rPr lang="ru-RU" sz="2400" err="1"/>
              <a:t>през</a:t>
            </a:r>
            <a:r>
              <a:rPr lang="ru-RU" sz="2400"/>
              <a:t> </a:t>
            </a:r>
            <a:r>
              <a:rPr lang="ru-RU" sz="2400" err="1"/>
              <a:t>отново</a:t>
            </a:r>
            <a:r>
              <a:rPr lang="ru-RU" sz="2400"/>
              <a:t> се </a:t>
            </a:r>
            <a:r>
              <a:rPr lang="ru-RU" sz="2400" err="1"/>
              <a:t>изпълняват</a:t>
            </a:r>
            <a:r>
              <a:rPr lang="ru-RU" sz="2400"/>
              <a:t> </a:t>
            </a:r>
            <a:r>
              <a:rPr lang="ru-RU" sz="2400" err="1"/>
              <a:t>обредни</a:t>
            </a:r>
            <a:r>
              <a:rPr lang="ru-RU" sz="2400"/>
              <a:t> практики, </a:t>
            </a:r>
            <a:r>
              <a:rPr lang="ru-RU" sz="2400" err="1"/>
              <a:t>свързани</a:t>
            </a:r>
            <a:r>
              <a:rPr lang="ru-RU" sz="2400"/>
              <a:t> </a:t>
            </a:r>
            <a:r>
              <a:rPr lang="ru-RU" sz="2400" err="1"/>
              <a:t>както</a:t>
            </a:r>
            <a:r>
              <a:rPr lang="ru-RU" sz="2400"/>
              <a:t> с </a:t>
            </a:r>
            <a:r>
              <a:rPr lang="ru-RU" sz="2400" err="1"/>
              <a:t>плодородието</a:t>
            </a:r>
            <a:r>
              <a:rPr lang="ru-RU" sz="2400"/>
              <a:t>, </a:t>
            </a:r>
            <a:r>
              <a:rPr lang="ru-RU" sz="2400" err="1"/>
              <a:t>така</a:t>
            </a:r>
            <a:r>
              <a:rPr lang="ru-RU" sz="2400"/>
              <a:t> и с </a:t>
            </a:r>
            <a:r>
              <a:rPr lang="ru-RU" sz="2400" err="1"/>
              <a:t>брачна</a:t>
            </a:r>
            <a:r>
              <a:rPr lang="ru-RU" sz="2400"/>
              <a:t> </a:t>
            </a:r>
            <a:r>
              <a:rPr lang="ru-RU" sz="2400" err="1"/>
              <a:t>насоченост</a:t>
            </a:r>
            <a:r>
              <a:rPr lang="ru-RU" sz="2400"/>
              <a:t>. В </a:t>
            </a:r>
            <a:r>
              <a:rPr lang="ru-RU" sz="2400" err="1"/>
              <a:t>някои</a:t>
            </a:r>
            <a:r>
              <a:rPr lang="ru-RU" sz="2400"/>
              <a:t> </a:t>
            </a:r>
            <a:r>
              <a:rPr lang="ru-RU" sz="2400" err="1"/>
              <a:t>райони</a:t>
            </a:r>
            <a:r>
              <a:rPr lang="ru-RU" sz="2400"/>
              <a:t> на </a:t>
            </a:r>
            <a:r>
              <a:rPr lang="ru-RU" sz="2400" err="1"/>
              <a:t>Източна</a:t>
            </a:r>
            <a:r>
              <a:rPr lang="ru-RU" sz="2400"/>
              <a:t> </a:t>
            </a:r>
            <a:r>
              <a:rPr lang="ru-RU" sz="2400" err="1"/>
              <a:t>България</a:t>
            </a:r>
            <a:r>
              <a:rPr lang="ru-RU" sz="2400"/>
              <a:t> </a:t>
            </a:r>
            <a:r>
              <a:rPr lang="ru-RU" sz="2400" err="1"/>
              <a:t>младите</a:t>
            </a:r>
            <a:r>
              <a:rPr lang="ru-RU" sz="2400"/>
              <a:t> булки в </a:t>
            </a:r>
            <a:r>
              <a:rPr lang="ru-RU" sz="2400" err="1"/>
              <a:t>началото</a:t>
            </a:r>
            <a:r>
              <a:rPr lang="ru-RU" sz="2400"/>
              <a:t> стоят </a:t>
            </a:r>
            <a:r>
              <a:rPr lang="ru-RU" sz="2400" err="1"/>
              <a:t>прави</a:t>
            </a:r>
            <a:r>
              <a:rPr lang="ru-RU" sz="2400"/>
              <a:t> край </a:t>
            </a:r>
            <a:r>
              <a:rPr lang="ru-RU" sz="2400" err="1"/>
              <a:t>трапезата</a:t>
            </a:r>
            <a:r>
              <a:rPr lang="ru-RU" sz="2400"/>
              <a:t>, „за да </a:t>
            </a:r>
            <a:r>
              <a:rPr lang="ru-RU" sz="2400" err="1"/>
              <a:t>стават</a:t>
            </a:r>
            <a:r>
              <a:rPr lang="ru-RU" sz="2400"/>
              <a:t> </a:t>
            </a:r>
            <a:r>
              <a:rPr lang="ru-RU" sz="2400" err="1"/>
              <a:t>високи</a:t>
            </a:r>
            <a:r>
              <a:rPr lang="ru-RU" sz="2400"/>
              <a:t> </a:t>
            </a:r>
            <a:r>
              <a:rPr lang="ru-RU" sz="2400" err="1"/>
              <a:t>конопите</a:t>
            </a:r>
            <a:r>
              <a:rPr lang="ru-RU" sz="2400"/>
              <a:t>“, а после </a:t>
            </a:r>
            <a:r>
              <a:rPr lang="ru-RU" sz="2400" err="1"/>
              <a:t>хукват</a:t>
            </a:r>
            <a:r>
              <a:rPr lang="ru-RU" sz="2400"/>
              <a:t> да </a:t>
            </a:r>
            <a:r>
              <a:rPr lang="ru-RU" sz="2400" err="1"/>
              <a:t>бягат</a:t>
            </a:r>
            <a:r>
              <a:rPr lang="ru-RU" sz="2400"/>
              <a:t>, </a:t>
            </a:r>
            <a:r>
              <a:rPr lang="ru-RU" sz="2400" err="1"/>
              <a:t>като</a:t>
            </a:r>
            <a:r>
              <a:rPr lang="ru-RU" sz="2400"/>
              <a:t> </a:t>
            </a:r>
            <a:r>
              <a:rPr lang="ru-RU" sz="2400" err="1"/>
              <a:t>децата</a:t>
            </a:r>
            <a:r>
              <a:rPr lang="ru-RU" sz="2400"/>
              <a:t> </a:t>
            </a:r>
            <a:r>
              <a:rPr lang="ru-RU" sz="2400" err="1"/>
              <a:t>ги</a:t>
            </a:r>
            <a:r>
              <a:rPr lang="ru-RU" sz="2400"/>
              <a:t> замерят с </a:t>
            </a:r>
            <a:r>
              <a:rPr lang="ru-RU" sz="2400" err="1"/>
              <a:t>трохи</a:t>
            </a:r>
            <a:r>
              <a:rPr lang="ru-RU" sz="2400"/>
              <a:t> </a:t>
            </a:r>
            <a:r>
              <a:rPr lang="ru-RU" sz="2400" err="1"/>
              <a:t>хляб</a:t>
            </a:r>
            <a:r>
              <a:rPr lang="ru-RU" sz="2400"/>
              <a:t> за плодородие. </a:t>
            </a:r>
            <a:r>
              <a:rPr lang="ru-RU" sz="2400" err="1"/>
              <a:t>Другаде</a:t>
            </a:r>
            <a:r>
              <a:rPr lang="ru-RU" sz="2400"/>
              <a:t> с </a:t>
            </a:r>
            <a:r>
              <a:rPr lang="ru-RU" sz="2400" err="1"/>
              <a:t>бучки</a:t>
            </a:r>
            <a:r>
              <a:rPr lang="ru-RU" sz="2400"/>
              <a:t> сирене за </a:t>
            </a:r>
            <a:r>
              <a:rPr lang="ru-RU" sz="2400" err="1"/>
              <a:t>плодовитост</a:t>
            </a:r>
            <a:r>
              <a:rPr lang="ru-RU" sz="2400"/>
              <a:t> </a:t>
            </a:r>
            <a:r>
              <a:rPr lang="ru-RU" sz="2400" err="1"/>
              <a:t>са</a:t>
            </a:r>
            <a:r>
              <a:rPr lang="ru-RU" sz="2400"/>
              <a:t> </a:t>
            </a:r>
            <a:r>
              <a:rPr lang="ru-RU" sz="2400" err="1"/>
              <a:t>замеряни</a:t>
            </a:r>
            <a:r>
              <a:rPr lang="ru-RU" sz="2400"/>
              <a:t> и </a:t>
            </a:r>
            <a:r>
              <a:rPr lang="ru-RU" sz="2400" err="1"/>
              <a:t>младоженците</a:t>
            </a:r>
            <a:r>
              <a:rPr lang="ru-RU" sz="2400"/>
              <a:t>. На </a:t>
            </a:r>
            <a:r>
              <a:rPr lang="ru-RU" sz="2400" err="1"/>
              <a:t>Гергьовден</a:t>
            </a:r>
            <a:r>
              <a:rPr lang="ru-RU" sz="2400"/>
              <a:t>, край </a:t>
            </a:r>
            <a:r>
              <a:rPr lang="ru-RU" sz="2400" err="1"/>
              <a:t>трапезата</a:t>
            </a:r>
            <a:r>
              <a:rPr lang="ru-RU" sz="2400"/>
              <a:t>, </a:t>
            </a:r>
            <a:r>
              <a:rPr lang="ru-RU" sz="2400" err="1"/>
              <a:t>кумът</a:t>
            </a:r>
            <a:r>
              <a:rPr lang="ru-RU" sz="2400"/>
              <a:t> </a:t>
            </a:r>
            <a:r>
              <a:rPr lang="ru-RU" sz="2400" err="1"/>
              <a:t>ритуално</a:t>
            </a:r>
            <a:r>
              <a:rPr lang="ru-RU" sz="2400"/>
              <a:t> </a:t>
            </a:r>
            <a:r>
              <a:rPr lang="ru-RU" sz="2400" err="1"/>
              <a:t>събува</a:t>
            </a:r>
            <a:r>
              <a:rPr lang="ru-RU" sz="2400"/>
              <a:t> </a:t>
            </a:r>
            <a:r>
              <a:rPr lang="ru-RU" sz="2400" err="1"/>
              <a:t>сватбените</a:t>
            </a:r>
            <a:r>
              <a:rPr lang="ru-RU" sz="2400"/>
              <a:t> </a:t>
            </a:r>
            <a:r>
              <a:rPr lang="ru-RU" sz="2400" err="1"/>
              <a:t>чорапи</a:t>
            </a:r>
            <a:r>
              <a:rPr lang="ru-RU" sz="2400"/>
              <a:t> на </a:t>
            </a:r>
            <a:r>
              <a:rPr lang="ru-RU" sz="2400" err="1"/>
              <a:t>младоженката</a:t>
            </a:r>
            <a:r>
              <a:rPr lang="ru-RU" sz="2400"/>
              <a:t> и </a:t>
            </a:r>
            <a:r>
              <a:rPr lang="ru-RU" sz="2400" err="1"/>
              <a:t>сваля</a:t>
            </a:r>
            <a:r>
              <a:rPr lang="ru-RU" sz="2400"/>
              <a:t> </a:t>
            </a:r>
            <a:r>
              <a:rPr lang="ru-RU" sz="2400" err="1"/>
              <a:t>връхната</a:t>
            </a:r>
            <a:r>
              <a:rPr lang="ru-RU" sz="2400"/>
              <a:t> ѝ </a:t>
            </a:r>
            <a:r>
              <a:rPr lang="ru-RU" sz="2400" err="1"/>
              <a:t>сватбена</a:t>
            </a:r>
            <a:r>
              <a:rPr lang="ru-RU" sz="2400"/>
              <a:t> </a:t>
            </a:r>
            <a:r>
              <a:rPr lang="ru-RU" sz="2400" err="1"/>
              <a:t>дреха</a:t>
            </a:r>
            <a:r>
              <a:rPr lang="ru-RU" sz="2400"/>
              <a:t>, </a:t>
            </a:r>
            <a:r>
              <a:rPr lang="ru-RU" sz="2400" err="1"/>
              <a:t>като</a:t>
            </a:r>
            <a:r>
              <a:rPr lang="ru-RU" sz="2400"/>
              <a:t> я </a:t>
            </a:r>
            <a:r>
              <a:rPr lang="ru-RU" sz="2400" err="1"/>
              <a:t>забражда</a:t>
            </a:r>
            <a:r>
              <a:rPr lang="ru-RU" sz="2400"/>
              <a:t> с </a:t>
            </a:r>
            <a:r>
              <a:rPr lang="ru-RU" sz="2400" err="1"/>
              <a:t>женска</a:t>
            </a:r>
            <a:r>
              <a:rPr lang="ru-RU" sz="2400"/>
              <a:t> </a:t>
            </a:r>
            <a:r>
              <a:rPr lang="ru-RU" sz="2400" err="1"/>
              <a:t>забрадка</a:t>
            </a:r>
            <a:r>
              <a:rPr lang="ru-RU" sz="2400"/>
              <a:t>, вместо </a:t>
            </a:r>
            <a:r>
              <a:rPr lang="ru-RU" sz="2400" err="1"/>
              <a:t>носената</a:t>
            </a:r>
            <a:r>
              <a:rPr lang="ru-RU" sz="2400"/>
              <a:t> </a:t>
            </a:r>
            <a:r>
              <a:rPr lang="ru-RU" sz="2400" err="1"/>
              <a:t>дотогава</a:t>
            </a:r>
            <a:r>
              <a:rPr lang="ru-RU" sz="2400"/>
              <a:t> </a:t>
            </a:r>
            <a:r>
              <a:rPr lang="ru-RU" sz="2400" err="1"/>
              <a:t>булчинска</a:t>
            </a:r>
            <a:r>
              <a:rPr lang="ru-RU" sz="2400"/>
              <a:t>. </a:t>
            </a:r>
          </a:p>
          <a:p>
            <a:pPr marL="0" indent="0">
              <a:buNone/>
            </a:pPr>
            <a:r>
              <a:rPr lang="ru-RU" sz="2400"/>
              <a:t>На </a:t>
            </a:r>
            <a:r>
              <a:rPr lang="ru-RU" sz="2400" err="1"/>
              <a:t>празничната</a:t>
            </a:r>
            <a:r>
              <a:rPr lang="ru-RU" sz="2400"/>
              <a:t> трапеза (</a:t>
            </a:r>
            <a:r>
              <a:rPr lang="ru-RU" sz="2400" err="1"/>
              <a:t>както</a:t>
            </a:r>
            <a:r>
              <a:rPr lang="ru-RU" sz="2400"/>
              <a:t> и </a:t>
            </a:r>
            <a:r>
              <a:rPr lang="ru-RU" sz="2400" err="1"/>
              <a:t>през</a:t>
            </a:r>
            <a:r>
              <a:rPr lang="ru-RU" sz="2400"/>
              <a:t> </a:t>
            </a:r>
            <a:r>
              <a:rPr lang="ru-RU" sz="2400" err="1"/>
              <a:t>целия</a:t>
            </a:r>
            <a:r>
              <a:rPr lang="ru-RU" sz="2400"/>
              <a:t> </a:t>
            </a:r>
            <a:r>
              <a:rPr lang="ru-RU" sz="2400" err="1"/>
              <a:t>ден</a:t>
            </a:r>
            <a:r>
              <a:rPr lang="ru-RU" sz="2400"/>
              <a:t> на </a:t>
            </a:r>
            <a:r>
              <a:rPr lang="ru-RU" sz="2400" err="1"/>
              <a:t>празника</a:t>
            </a:r>
            <a:r>
              <a:rPr lang="ru-RU" sz="2400"/>
              <a:t>) цари веселие и се </a:t>
            </a:r>
            <a:r>
              <a:rPr lang="ru-RU" sz="2400" err="1"/>
              <a:t>играят</a:t>
            </a:r>
            <a:r>
              <a:rPr lang="ru-RU" sz="2400"/>
              <a:t> т. нар. „</a:t>
            </a:r>
            <a:r>
              <a:rPr lang="ru-RU" sz="2400" err="1"/>
              <a:t>гергьовденски</a:t>
            </a:r>
            <a:r>
              <a:rPr lang="ru-RU" sz="2400"/>
              <a:t> хора̀“. </a:t>
            </a:r>
            <a:r>
              <a:rPr lang="ru-RU" sz="2400" err="1"/>
              <a:t>Играят</a:t>
            </a:r>
            <a:r>
              <a:rPr lang="ru-RU" sz="2400"/>
              <a:t> се </a:t>
            </a:r>
            <a:r>
              <a:rPr lang="ru-RU" sz="2400" err="1"/>
              <a:t>обикновено</a:t>
            </a:r>
            <a:r>
              <a:rPr lang="ru-RU" sz="2400"/>
              <a:t> на песни с религиозно-</a:t>
            </a:r>
            <a:r>
              <a:rPr lang="ru-RU" sz="2400" err="1"/>
              <a:t>митичен</a:t>
            </a:r>
            <a:r>
              <a:rPr lang="ru-RU" sz="2400"/>
              <a:t> характер и </a:t>
            </a:r>
            <a:r>
              <a:rPr lang="ru-RU" sz="2400" err="1"/>
              <a:t>такива</a:t>
            </a:r>
            <a:r>
              <a:rPr lang="ru-RU" sz="2400"/>
              <a:t>, </a:t>
            </a:r>
            <a:r>
              <a:rPr lang="ru-RU" sz="2400" err="1"/>
              <a:t>свързани</a:t>
            </a:r>
            <a:r>
              <a:rPr lang="ru-RU" sz="2400"/>
              <a:t> с </a:t>
            </a:r>
            <a:r>
              <a:rPr lang="ru-RU" sz="2400" err="1"/>
              <a:t>мотивите</a:t>
            </a:r>
            <a:r>
              <a:rPr lang="ru-RU" sz="2400"/>
              <a:t> за св. Георги – </a:t>
            </a:r>
            <a:r>
              <a:rPr lang="ru-RU" sz="2400" err="1"/>
              <a:t>обикалящ</a:t>
            </a:r>
            <a:r>
              <a:rPr lang="ru-RU" sz="2400"/>
              <a:t> </a:t>
            </a:r>
            <a:r>
              <a:rPr lang="ru-RU" sz="2400" err="1"/>
              <a:t>полето</a:t>
            </a:r>
            <a:r>
              <a:rPr lang="ru-RU" sz="2400"/>
              <a:t>, </a:t>
            </a:r>
            <a:r>
              <a:rPr lang="ru-RU" sz="2400" err="1"/>
              <a:t>побеждаващ</a:t>
            </a:r>
            <a:r>
              <a:rPr lang="ru-RU" sz="2400"/>
              <a:t> </a:t>
            </a:r>
            <a:r>
              <a:rPr lang="ru-RU" sz="2400" err="1">
                <a:hlinkClick r:id="rId2" tooltip="Лам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ламята</a:t>
            </a:r>
            <a:r>
              <a:rPr lang="ru-RU" sz="2400"/>
              <a:t> и </a:t>
            </a:r>
            <a:r>
              <a:rPr lang="ru-RU" sz="2400" err="1"/>
              <a:t>отключващ</a:t>
            </a:r>
            <a:r>
              <a:rPr lang="ru-RU" sz="2400"/>
              <a:t> </a:t>
            </a:r>
            <a:r>
              <a:rPr lang="ru-RU" sz="2400" err="1"/>
              <a:t>изворите</a:t>
            </a:r>
            <a:r>
              <a:rPr lang="ru-RU" sz="2400"/>
              <a:t> и </a:t>
            </a:r>
            <a:r>
              <a:rPr lang="ru-RU" sz="2400" err="1"/>
              <a:t>влагата</a:t>
            </a:r>
            <a:r>
              <a:rPr lang="ru-RU" sz="2400"/>
              <a:t>. </a:t>
            </a:r>
            <a:r>
              <a:rPr lang="ru-RU" sz="2400" err="1"/>
              <a:t>Веселието</a:t>
            </a:r>
            <a:r>
              <a:rPr lang="ru-RU" sz="2400"/>
              <a:t> е </a:t>
            </a:r>
            <a:r>
              <a:rPr lang="ru-RU" sz="2400" err="1"/>
              <a:t>задължително</a:t>
            </a:r>
            <a:r>
              <a:rPr lang="ru-RU" sz="2400"/>
              <a:t> по </a:t>
            </a:r>
            <a:r>
              <a:rPr lang="ru-RU" sz="2400" err="1"/>
              <a:t>време</a:t>
            </a:r>
            <a:r>
              <a:rPr lang="ru-RU" sz="2400"/>
              <a:t> на </a:t>
            </a:r>
            <a:r>
              <a:rPr lang="ru-RU" sz="2400" err="1"/>
              <a:t>целия</a:t>
            </a:r>
            <a:r>
              <a:rPr lang="ru-RU" sz="2400"/>
              <a:t> </a:t>
            </a:r>
            <a:r>
              <a:rPr lang="ru-RU" sz="2400" err="1"/>
              <a:t>празник</a:t>
            </a:r>
            <a:r>
              <a:rPr lang="ru-RU" sz="2400"/>
              <a:t>. </a:t>
            </a:r>
          </a:p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58FC9491-6199-4635-9542-9CB9EEC26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450" y="344835"/>
            <a:ext cx="3181350" cy="2386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D3610700-D513-4F3F-92BD-00A4CD837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184" y="3821559"/>
            <a:ext cx="3361882" cy="17028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5123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110503C-391C-4BF3-B587-99786CFEC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1059"/>
            <a:ext cx="9601200" cy="905289"/>
          </a:xfrm>
        </p:spPr>
        <p:txBody>
          <a:bodyPr/>
          <a:lstStyle/>
          <a:p>
            <a:r>
              <a:rPr lang="bg-BG"/>
              <a:t>        </a:t>
            </a:r>
            <a:r>
              <a:rPr lang="bg-BG" sz="6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СЪДЪРЖАНИЕ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1B93755-C34D-41B1-8373-79956BB37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843" y="936348"/>
            <a:ext cx="9601200" cy="5490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1.Гергьовден</a:t>
            </a:r>
          </a:p>
          <a:p>
            <a:pPr marL="0" indent="0">
              <a:buNone/>
            </a:pPr>
            <a:r>
              <a:rPr lang="ru-RU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Ден на </a:t>
            </a:r>
            <a:r>
              <a:rPr lang="ru-RU" sz="3200" b="1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храбростта</a:t>
            </a:r>
            <a:r>
              <a:rPr lang="ru-RU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3200" b="1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Българската</a:t>
            </a:r>
            <a:r>
              <a:rPr lang="ru-RU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армия</a:t>
            </a:r>
          </a:p>
          <a:p>
            <a:pPr marL="0" indent="0">
              <a:buNone/>
            </a:pPr>
            <a:r>
              <a:rPr lang="ru-RU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bg-BG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Църковен празник</a:t>
            </a:r>
          </a:p>
          <a:p>
            <a:pPr marL="0" indent="0">
              <a:buNone/>
            </a:pPr>
            <a:r>
              <a:rPr lang="bg-BG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Имен ден</a:t>
            </a:r>
          </a:p>
          <a:p>
            <a:pPr marL="0" indent="0">
              <a:buNone/>
            </a:pPr>
            <a:r>
              <a:rPr lang="bg-BG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Народен календар</a:t>
            </a:r>
          </a:p>
          <a:p>
            <a:pPr marL="0" indent="0">
              <a:buNone/>
            </a:pPr>
            <a:r>
              <a:rPr lang="bg-BG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 Росата и водата</a:t>
            </a:r>
          </a:p>
          <a:p>
            <a:pPr marL="0" indent="0">
              <a:buNone/>
            </a:pPr>
            <a:r>
              <a:rPr lang="bg-BG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r>
              <a:rPr lang="ru-RU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Зеленината</a:t>
            </a:r>
            <a:r>
              <a:rPr lang="ru-RU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3200" b="1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обредите</a:t>
            </a:r>
            <a:r>
              <a:rPr lang="ru-RU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за плодородие</a:t>
            </a:r>
          </a:p>
          <a:p>
            <a:pPr marL="0" indent="0">
              <a:buNone/>
            </a:pPr>
            <a:r>
              <a:rPr lang="ru-RU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ru-RU" sz="3200" b="1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Обреди</a:t>
            </a:r>
            <a:r>
              <a:rPr lang="ru-RU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около </a:t>
            </a:r>
            <a:r>
              <a:rPr lang="ru-RU" sz="3200" b="1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животните</a:t>
            </a:r>
            <a:r>
              <a:rPr lang="ru-RU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3200" b="1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жертвеното</a:t>
            </a:r>
            <a:r>
              <a:rPr lang="ru-RU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агне</a:t>
            </a:r>
            <a:endParaRPr lang="ru-RU" sz="3200" b="1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9.</a:t>
            </a:r>
            <a:r>
              <a:rPr lang="bg-BG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Празничната трапеза</a:t>
            </a:r>
          </a:p>
        </p:txBody>
      </p:sp>
    </p:spTree>
    <p:extLst>
      <p:ext uri="{BB962C8B-B14F-4D97-AF65-F5344CB8AC3E}">
        <p14:creationId xmlns:p14="http://schemas.microsoft.com/office/powerpoint/2010/main" val="208581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CE75C3D2-7B1E-47A0-9A00-E439C2110732}"/>
              </a:ext>
            </a:extLst>
          </p:cNvPr>
          <p:cNvSpPr/>
          <p:nvPr/>
        </p:nvSpPr>
        <p:spPr>
          <a:xfrm>
            <a:off x="765478" y="0"/>
            <a:ext cx="32560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g-BG"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ux Libertine"/>
              </a:rPr>
              <a:t>1.Гергьовден</a:t>
            </a:r>
            <a:endParaRPr lang="bg-BG" sz="4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авоъгълник 10">
            <a:extLst>
              <a:ext uri="{FF2B5EF4-FFF2-40B4-BE49-F238E27FC236}">
                <a16:creationId xmlns:a16="http://schemas.microsoft.com/office/drawing/2014/main" id="{087AD381-4D9B-4D57-94E2-1AA5DDEDF7D7}"/>
              </a:ext>
            </a:extLst>
          </p:cNvPr>
          <p:cNvSpPr/>
          <p:nvPr/>
        </p:nvSpPr>
        <p:spPr>
          <a:xfrm>
            <a:off x="765478" y="609305"/>
            <a:ext cx="717751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Гергьовден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е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денят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християнския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светец Георги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който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според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народните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вярвания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е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покровител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овчарите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стадата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като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от III век той е и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покровител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войската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Гергьовден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като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цяло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е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подчертано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земеделски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скотовъден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празник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Тогава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е и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първият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път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годината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когато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се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изкарва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добитъкът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 паша, доят се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овцете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хапва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се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агнешко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месо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се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пие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овче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мляко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Още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преди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да е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изгряло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слънцето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моми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момци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отиват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берат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цветя и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билки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от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които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след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това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правят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венци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окичват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със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зеленина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врати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прозорци</a:t>
            </a:r>
            <a:r>
              <a:rPr lang="ru-RU" sz="200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bg-BG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авоъгълник 11">
            <a:extLst>
              <a:ext uri="{FF2B5EF4-FFF2-40B4-BE49-F238E27FC236}">
                <a16:creationId xmlns:a16="http://schemas.microsoft.com/office/drawing/2014/main" id="{5480E492-9A2B-49DC-85EA-98B604D73DAE}"/>
              </a:ext>
            </a:extLst>
          </p:cNvPr>
          <p:cNvSpPr/>
          <p:nvPr/>
        </p:nvSpPr>
        <p:spPr>
          <a:xfrm>
            <a:off x="656296" y="4090033"/>
            <a:ext cx="72867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Името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Георги е най-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често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срещаното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мъжко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име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България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изпреварващо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дори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u="sng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Ивановците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Празникът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предвещава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пристигащото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лято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е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свързан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новата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стопанска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година -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затова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денят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е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изпълнен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 много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обичаи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свързани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със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земеделието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скотовъдството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здравето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"Всяка капка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гергьовски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дъждец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жълтица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носи", смята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народът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Щом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вали в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деня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 Свети Георги, плодородна година </a:t>
            </a:r>
            <a:r>
              <a:rPr lang="ru-RU" sz="200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ще</a:t>
            </a: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е.</a:t>
            </a:r>
            <a:endParaRPr lang="bg-BG" sz="200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9B47FDD8-749C-4505-B94C-BDFB978DF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503" y="609305"/>
            <a:ext cx="3641685" cy="5574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0328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2144A85-11E9-4F4E-9A5B-8CFAC7882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591" y="76512"/>
            <a:ext cx="9062115" cy="1315018"/>
          </a:xfrm>
        </p:spPr>
        <p:txBody>
          <a:bodyPr>
            <a:noAutofit/>
          </a:bodyPr>
          <a:lstStyle/>
          <a:p>
            <a:pPr algn="ctr"/>
            <a:r>
              <a:rPr lang="ru-RU" sz="4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2</a:t>
            </a:r>
            <a:r>
              <a:rPr lang="bg-BG" sz="4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.</a:t>
            </a:r>
            <a:r>
              <a:rPr lang="ru-RU" sz="4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Ден на </a:t>
            </a:r>
            <a:r>
              <a:rPr lang="ru-RU" sz="4800" b="1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храбростта</a:t>
            </a:r>
            <a:r>
              <a:rPr lang="ru-RU" sz="4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и </a:t>
            </a:r>
            <a:r>
              <a:rPr lang="ru-RU" sz="4800" b="1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празник</a:t>
            </a:r>
            <a:r>
              <a:rPr lang="ru-RU" sz="4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на </a:t>
            </a:r>
            <a:r>
              <a:rPr lang="ru-RU" sz="4800" b="1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Българската</a:t>
            </a:r>
            <a:r>
              <a:rPr lang="ru-RU" sz="4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армия</a:t>
            </a:r>
            <a:endParaRPr lang="bg-BG" sz="48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37601D3A-D440-4827-8FE8-4A6B5E6DD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8" y="1562668"/>
            <a:ext cx="7090010" cy="1938992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Денят</a:t>
            </a: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храбростта</a:t>
            </a: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започва</a:t>
            </a: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да се </a:t>
            </a:r>
            <a:r>
              <a:rPr lang="ru-RU" sz="2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чества</a:t>
            </a: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от </a:t>
            </a:r>
            <a:r>
              <a:rPr lang="ru-RU" sz="2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Българската</a:t>
            </a: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армия </a:t>
            </a:r>
            <a:r>
              <a:rPr lang="ru-RU" sz="2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още</a:t>
            </a: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sz="2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нейното</a:t>
            </a: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създаване</a:t>
            </a: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С указ от 1 </a:t>
            </a:r>
            <a:r>
              <a:rPr lang="ru-RU" sz="2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януари</a:t>
            </a: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1880 г. </a:t>
            </a:r>
            <a:r>
              <a:rPr lang="ru-RU" sz="2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княз</a:t>
            </a: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Александър</a:t>
            </a: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Батемберг</a:t>
            </a: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учредява</a:t>
            </a: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военния</a:t>
            </a: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орден „За </a:t>
            </a:r>
            <a:r>
              <a:rPr lang="ru-RU" sz="2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храброст</a:t>
            </a: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 - отличие, с </a:t>
            </a:r>
            <a:r>
              <a:rPr lang="ru-RU" sz="2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което</a:t>
            </a: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се </a:t>
            </a:r>
            <a:r>
              <a:rPr lang="ru-RU" sz="2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удостояват</a:t>
            </a: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извършилите</a:t>
            </a: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подвизи</a:t>
            </a: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бойното</a:t>
            </a: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поле. А с указ от 9 </a:t>
            </a:r>
            <a:r>
              <a:rPr lang="ru-RU" sz="2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същата</a:t>
            </a: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година се </a:t>
            </a:r>
            <a:r>
              <a:rPr lang="ru-RU" sz="2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постановява</a:t>
            </a: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честването</a:t>
            </a: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празника</a:t>
            </a:r>
            <a:r>
              <a:rPr lang="ru-RU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bg-BG"/>
          </a:p>
        </p:txBody>
      </p:sp>
      <p:sp>
        <p:nvSpPr>
          <p:cNvPr id="5" name="Правоъгълник 4">
            <a:extLst>
              <a:ext uri="{FF2B5EF4-FFF2-40B4-BE49-F238E27FC236}">
                <a16:creationId xmlns:a16="http://schemas.microsoft.com/office/drawing/2014/main" id="{4290F128-CC87-4E3C-8038-F245D6594695}"/>
              </a:ext>
            </a:extLst>
          </p:cNvPr>
          <p:cNvSpPr/>
          <p:nvPr/>
        </p:nvSpPr>
        <p:spPr>
          <a:xfrm>
            <a:off x="784748" y="3356340"/>
            <a:ext cx="70900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самото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начало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празникът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се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отбелязва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определено скромно.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Церемонията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включва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панихида в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гарнизоните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поздравления и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обяд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кавалерите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 ордена „За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храброст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 и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ограничени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военни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паради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предимно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София.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Впоследствие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цар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Фердинанд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допринася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по-голямата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пищност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значение на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честването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bg-BG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авоъгълник 6">
            <a:extLst>
              <a:ext uri="{FF2B5EF4-FFF2-40B4-BE49-F238E27FC236}">
                <a16:creationId xmlns:a16="http://schemas.microsoft.com/office/drawing/2014/main" id="{EA35F773-7D47-4686-98BF-DCB701048B7B}"/>
              </a:ext>
            </a:extLst>
          </p:cNvPr>
          <p:cNvSpPr/>
          <p:nvPr/>
        </p:nvSpPr>
        <p:spPr>
          <a:xfrm>
            <a:off x="784748" y="5226784"/>
            <a:ext cx="114072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След 1990 г.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Седмото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Великото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народно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събрание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определя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празник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войската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датата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23 август –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денят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решителните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боеве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при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Шипка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от 1877 г. Две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години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1991 и 1992,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българските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войски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честват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този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паметен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ден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като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свой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празник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През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1993 г. с постановление на МС № 15 от 27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януари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отново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е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възвърната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датата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 май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като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Ден на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храбростта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празник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Българската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армия. </a:t>
            </a:r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974D6FC-A822-4829-B49C-739155438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804" y="1430582"/>
            <a:ext cx="3757149" cy="3757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0860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1A31931-B660-4355-9A83-E54083DF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60" y="447095"/>
            <a:ext cx="5373757" cy="625190"/>
          </a:xfrm>
        </p:spPr>
        <p:txBody>
          <a:bodyPr>
            <a:noAutofit/>
          </a:bodyPr>
          <a:lstStyle/>
          <a:p>
            <a:r>
              <a:rPr lang="bg-BG" sz="32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3.Църковен празник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3D1B1D6F-E130-4651-AC42-6519EDA02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260" y="4008869"/>
            <a:ext cx="6672470" cy="266203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Гергьовден</a:t>
            </a:r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е </a:t>
            </a:r>
            <a:r>
              <a:rPr lang="ru-RU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петият</a:t>
            </a:r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най-</a:t>
            </a:r>
            <a:r>
              <a:rPr lang="ru-RU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празнуван</a:t>
            </a:r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имен </a:t>
            </a:r>
            <a:r>
              <a:rPr lang="ru-RU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ден</a:t>
            </a:r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България</a:t>
            </a:r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след </a:t>
            </a:r>
            <a:r>
              <a:rPr lang="ru-RU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Цветница,Ивановден,Архангеловден</a:t>
            </a:r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Стефановден</a:t>
            </a:r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отбелязван</a:t>
            </a:r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от 235 243 души </a:t>
            </a:r>
            <a:r>
              <a:rPr lang="ru-RU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към</a:t>
            </a:r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2017 </a:t>
            </a:r>
            <a:r>
              <a:rPr lang="ru-RU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г.Той</a:t>
            </a:r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е имен </a:t>
            </a:r>
            <a:r>
              <a:rPr lang="ru-RU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ден</a:t>
            </a:r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хората</a:t>
            </a:r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имената</a:t>
            </a:r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Георги, </a:t>
            </a:r>
            <a:r>
              <a:rPr lang="ru-RU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Генчо</a:t>
            </a:r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Гергана</a:t>
            </a:r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Гинка, Ганка, </a:t>
            </a:r>
            <a:r>
              <a:rPr lang="ru-RU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Ганя</a:t>
            </a:r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Ганчо</a:t>
            </a:r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Георгия и </a:t>
            </a:r>
            <a:r>
              <a:rPr lang="ru-RU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производните</a:t>
            </a:r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им. </a:t>
            </a:r>
            <a:endParaRPr lang="bg-B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0B547C59-C23A-49BA-9CDC-DF782765F65B}"/>
              </a:ext>
            </a:extLst>
          </p:cNvPr>
          <p:cNvSpPr/>
          <p:nvPr/>
        </p:nvSpPr>
        <p:spPr>
          <a:xfrm>
            <a:off x="828260" y="3264860"/>
            <a:ext cx="3145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6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4.Имен ден</a:t>
            </a:r>
          </a:p>
        </p:txBody>
      </p:sp>
      <p:sp>
        <p:nvSpPr>
          <p:cNvPr id="5" name="Правоъгълник 4">
            <a:extLst>
              <a:ext uri="{FF2B5EF4-FFF2-40B4-BE49-F238E27FC236}">
                <a16:creationId xmlns:a16="http://schemas.microsoft.com/office/drawing/2014/main" id="{86C7B4F2-5AA3-4532-B741-5E0ED3ECC4A6}"/>
              </a:ext>
            </a:extLst>
          </p:cNvPr>
          <p:cNvSpPr/>
          <p:nvPr/>
        </p:nvSpPr>
        <p:spPr>
          <a:xfrm>
            <a:off x="828260" y="1217914"/>
            <a:ext cx="66724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Основна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статия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Свети Георги Победоносец </a:t>
            </a:r>
          </a:p>
          <a:p>
            <a:pPr algn="just"/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този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ден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Българската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православна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църква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чества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деня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 Свети Георги Победоносец –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мъченик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християнската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вяра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загинал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през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303 г. при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управлението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римския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император </a:t>
            </a:r>
            <a:r>
              <a:rPr lang="ru-RU" sz="2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Диоклециан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bg-BG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976BA307-21A7-4F4C-8D3E-8F77F06E2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757" y="77020"/>
            <a:ext cx="2344000" cy="31878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116F9E1A-4124-4CE5-AEFB-AF3EFC03C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757" y="3429000"/>
            <a:ext cx="2302397" cy="3028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01344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DE02ABF-4BE3-46ED-B8E9-01D00471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78" y="238539"/>
            <a:ext cx="9601200" cy="424070"/>
          </a:xfrm>
        </p:spPr>
        <p:txBody>
          <a:bodyPr>
            <a:normAutofit fontScale="90000"/>
          </a:bodyPr>
          <a:lstStyle/>
          <a:p>
            <a:r>
              <a:rPr lang="bg-BG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5.Народен календар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76F493B0-C16A-430E-BDC6-E15BE075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53" y="887896"/>
            <a:ext cx="8362121" cy="573156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българския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народен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календар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Гергьовден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е един от най-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големите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празници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през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годината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най-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големият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пролетен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празник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Познат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е с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имената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i="1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Гергьо̀вден</a:t>
            </a:r>
            <a:r>
              <a:rPr lang="ru-RU" sz="1900" i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900" i="1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Гѐргевден</a:t>
            </a:r>
            <a:r>
              <a:rPr lang="ru-RU" sz="1900" i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900" i="1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Гю̀рговден</a:t>
            </a:r>
            <a:r>
              <a:rPr lang="ru-RU" sz="1900" i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900" i="1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Гѐрги</a:t>
            </a:r>
            <a:r>
              <a:rPr lang="ru-RU" sz="1900" i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900" i="1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Джу̀рджевдан</a:t>
            </a:r>
            <a:r>
              <a:rPr lang="ru-RU" sz="19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Празникът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е календарно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обвързан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празнува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се на 6 май и се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чества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във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всички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територии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населени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българи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С него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започва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лятната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половина на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стопанската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година,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завършваща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2" tooltip="Димитровде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Димитровден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Това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разположение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празничния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календар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определя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изключително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богатата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обредност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обхващаща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всички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области от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стопанския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социален живот на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хората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3" tooltip="Георги Победоносец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Св. Георги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традиционно е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схващан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като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повелител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пролетната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влага и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плодородието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отключва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изворите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влагата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побеждавайки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ламята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обхожда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наглежда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полята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посевите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покровител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земеделците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най-вече на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овчарите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стадата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Много древен по своя характер,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днес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все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още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няма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пълно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единство в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мненията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произхода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този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празник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Според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някои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автори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той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идва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от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4" tooltip="Трак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тракийската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древност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според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други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е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 tooltip="Славя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славянски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по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произход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има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хипотези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че следите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се губят в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далечното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минало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прабългарите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от 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6" tooltip="Ази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Азия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В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българската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традиционна духовна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култура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това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е един от най-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големите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празници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по-почитан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от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7" tooltip="Великде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Великден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В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редица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народни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песни се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пее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Хубав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ден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Великден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още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по-хубав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Гергьовден.На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този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празник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се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извършват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редица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обредни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практики и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ритуали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целящи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осигуряването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здраве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хората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плодородие на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нивите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9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животните</a:t>
            </a:r>
            <a:r>
              <a:rPr lang="ru-RU" sz="1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bg-BG"/>
          </a:p>
        </p:txBody>
      </p:sp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53655552-247C-44B8-8FF5-148F83E74D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1721" y="556591"/>
            <a:ext cx="2872409" cy="28724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CAB27DDC-0767-4344-94A2-CF3B70A2E9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3306" y="4015409"/>
            <a:ext cx="2932043" cy="1954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4194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A775916-5A98-4F3D-A304-DDDE6339F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009" y="341243"/>
            <a:ext cx="9601200" cy="917713"/>
          </a:xfrm>
        </p:spPr>
        <p:txBody>
          <a:bodyPr/>
          <a:lstStyle/>
          <a:p>
            <a:r>
              <a:rPr lang="bg-BG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6.Росата и водата</a:t>
            </a:r>
            <a:endParaRPr lang="bg-B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2A55DBBD-1A5E-468D-9716-063A60930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9" y="967407"/>
            <a:ext cx="8262730" cy="5367131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8000"/>
              <a:t> 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нощта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срещу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празника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преди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пропеят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петлите,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хората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отиват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някоя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ливада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или поляна,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където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търкалят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утринната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tooltip="Рос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роса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защото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народното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вярване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твърди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че по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време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годината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всичко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 „повито с блага роса“,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по-рано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търкалянето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росата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 е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правело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голо.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Някъде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само ходят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боси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росата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или си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мият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лицето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ръцете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нея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другаде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пият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роса.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Къпането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росата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хората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за да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здрави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да не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боли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кръст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годината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Къпят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 в роса и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безплодни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жени с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вярата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че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станат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плодовити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Друг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свързан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росата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обреден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момент е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събирането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носенето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ѝ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вкъщи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Вярва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се, че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събраната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Гергьовден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роса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целебна сила.                                  </a:t>
            </a:r>
          </a:p>
          <a:p>
            <a:pPr marL="0" indent="0" algn="just">
              <a:buNone/>
            </a:pP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Освен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къпането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в роса се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практикува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обредното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къпане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реки и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извори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Чепеларе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Чепеларе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българите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след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ходенето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росата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отиват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tooltip="Аязмо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аязмото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Св. Георги,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където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измиват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или се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изкъпват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в реки и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извори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къпят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в целите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Средни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tooltip="Родоп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Родопи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както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в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Тревненско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Казанлъшко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т.н.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Както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росата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при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измиването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вода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съществува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обичаят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 се носи в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къщи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вода (на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някои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места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 носи в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пълно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мълчание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т. нар.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 tooltip="Мълчана вода (страницата не съществува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мълчана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 tooltip="Мълчана вода (страницата не съществува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вода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с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която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замесват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tooltip="Обреден хляб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обредни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tooltip="Обреден хляб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tooltip="Обреден хляб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хлябове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Някъде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Разградско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Пловдивско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се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вярва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че на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този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водата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 толкова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лековита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даваща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сила, че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дори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мечките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къпят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първи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път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годината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този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Повсеместно е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вярването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че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 tooltip="Дъж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дъждът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Гергьовден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както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този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 tooltip="Спасовде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Спасовден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е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особено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плодоносен – „всяка капка носи </a:t>
            </a:r>
            <a:r>
              <a:rPr lang="ru-RU" sz="80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 tooltip="Жълтиц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жълтица</a:t>
            </a:r>
            <a:r>
              <a:rPr lang="ru-RU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“.</a:t>
            </a:r>
          </a:p>
          <a:p>
            <a:endParaRPr lang="bg-BG"/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8CA2774D-A953-4AAB-8D07-A97DDA9D86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1174" y="967407"/>
            <a:ext cx="2948609" cy="2211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76EFFED9-6198-42EE-85BB-28655BB7A2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85964" y="3978963"/>
            <a:ext cx="2752037" cy="2064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42794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D1A8050-9D12-4B5C-B1C5-498E1E3C0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" y="263337"/>
            <a:ext cx="9127236" cy="893063"/>
          </a:xfrm>
        </p:spPr>
        <p:txBody>
          <a:bodyPr>
            <a:normAutofit fontScale="90000"/>
          </a:bodyPr>
          <a:lstStyle/>
          <a:p>
            <a:r>
              <a:rPr lang="bg-BG" b="1">
                <a:solidFill>
                  <a:srgbClr val="0082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</a:t>
            </a:r>
            <a:r>
              <a:rPr lang="ru-RU" b="1" err="1">
                <a:solidFill>
                  <a:srgbClr val="0082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Зеленината</a:t>
            </a:r>
            <a:r>
              <a:rPr lang="ru-RU" b="1">
                <a:solidFill>
                  <a:srgbClr val="0082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b="1" err="1">
                <a:solidFill>
                  <a:srgbClr val="0082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обредите</a:t>
            </a:r>
            <a:r>
              <a:rPr lang="ru-RU" b="1">
                <a:solidFill>
                  <a:srgbClr val="0082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плодородие</a:t>
            </a:r>
            <a:endParaRPr lang="bg-BG">
              <a:solidFill>
                <a:srgbClr val="0082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4ECA1164-25F3-4DAD-B9DB-A90036194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82" y="970851"/>
            <a:ext cx="8987536" cy="4631871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9600"/>
              <a:t>След </a:t>
            </a:r>
            <a:r>
              <a:rPr lang="ru-RU" sz="9600" err="1"/>
              <a:t>къпането</a:t>
            </a:r>
            <a:r>
              <a:rPr lang="ru-RU" sz="9600"/>
              <a:t> в </a:t>
            </a:r>
            <a:r>
              <a:rPr lang="ru-RU" sz="9600" err="1"/>
              <a:t>росата</a:t>
            </a:r>
            <a:r>
              <a:rPr lang="ru-RU" sz="9600"/>
              <a:t>, на </a:t>
            </a:r>
            <a:r>
              <a:rPr lang="ru-RU" sz="9600" err="1"/>
              <a:t>връщане</a:t>
            </a:r>
            <a:r>
              <a:rPr lang="ru-RU" sz="9600"/>
              <a:t> </a:t>
            </a:r>
            <a:r>
              <a:rPr lang="ru-RU" sz="9600" err="1"/>
              <a:t>към</a:t>
            </a:r>
            <a:r>
              <a:rPr lang="ru-RU" sz="9600"/>
              <a:t> </a:t>
            </a:r>
            <a:r>
              <a:rPr lang="ru-RU" sz="9600" err="1"/>
              <a:t>домовете</a:t>
            </a:r>
            <a:r>
              <a:rPr lang="ru-RU" sz="9600"/>
              <a:t> си </a:t>
            </a:r>
            <a:r>
              <a:rPr lang="ru-RU" sz="9600" err="1"/>
              <a:t>хората</a:t>
            </a:r>
            <a:r>
              <a:rPr lang="ru-RU" sz="9600"/>
              <a:t> </a:t>
            </a:r>
            <a:r>
              <a:rPr lang="ru-RU" sz="9600" err="1"/>
              <a:t>берат</a:t>
            </a:r>
            <a:r>
              <a:rPr lang="ru-RU" sz="9600"/>
              <a:t> свежи зелени </a:t>
            </a:r>
            <a:r>
              <a:rPr lang="ru-RU" sz="9600">
                <a:hlinkClick r:id="rId3" tooltip="Растени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растения</a:t>
            </a:r>
            <a:r>
              <a:rPr lang="ru-RU" sz="9600"/>
              <a:t> (</a:t>
            </a:r>
            <a:r>
              <a:rPr lang="ru-RU" sz="9600" err="1">
                <a:hlinkClick r:id="rId4" tooltip="Здравец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здравец</a:t>
            </a:r>
            <a:r>
              <a:rPr lang="ru-RU" sz="9600"/>
              <a:t>, </a:t>
            </a:r>
            <a:r>
              <a:rPr lang="ru-RU" sz="9600">
                <a:hlinkClick r:id="rId5" tooltip="Бу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бук</a:t>
            </a:r>
            <a:r>
              <a:rPr lang="ru-RU" sz="9600"/>
              <a:t>, </a:t>
            </a:r>
            <a:r>
              <a:rPr lang="ru-RU" sz="9600" err="1">
                <a:hlinkClick r:id="rId6" tooltip="Коприв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коприва</a:t>
            </a:r>
            <a:r>
              <a:rPr lang="ru-RU" sz="9600"/>
              <a:t>, </a:t>
            </a:r>
            <a:r>
              <a:rPr lang="ru-RU" sz="9600" err="1">
                <a:hlinkClick r:id="rId7" tooltip="Люля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люляк</a:t>
            </a:r>
            <a:r>
              <a:rPr lang="ru-RU" sz="9600"/>
              <a:t> и др.), с </a:t>
            </a:r>
            <a:r>
              <a:rPr lang="ru-RU" sz="9600" err="1"/>
              <a:t>които</a:t>
            </a:r>
            <a:r>
              <a:rPr lang="ru-RU" sz="9600"/>
              <a:t> се </a:t>
            </a:r>
            <a:r>
              <a:rPr lang="ru-RU" sz="9600" err="1"/>
              <a:t>окичват</a:t>
            </a:r>
            <a:r>
              <a:rPr lang="ru-RU" sz="9600"/>
              <a:t> </a:t>
            </a:r>
            <a:r>
              <a:rPr lang="ru-RU" sz="9600" err="1"/>
              <a:t>вратите</a:t>
            </a:r>
            <a:r>
              <a:rPr lang="ru-RU" sz="9600"/>
              <a:t> и </a:t>
            </a:r>
            <a:r>
              <a:rPr lang="ru-RU" sz="9600" err="1"/>
              <a:t>праговете</a:t>
            </a:r>
            <a:r>
              <a:rPr lang="ru-RU" sz="9600"/>
              <a:t> на </a:t>
            </a:r>
            <a:r>
              <a:rPr lang="ru-RU" sz="9600" err="1"/>
              <a:t>домовете</a:t>
            </a:r>
            <a:r>
              <a:rPr lang="ru-RU" sz="9600"/>
              <a:t>, оборите и </a:t>
            </a:r>
            <a:r>
              <a:rPr lang="ru-RU" sz="9600" err="1"/>
              <a:t>кошарите</a:t>
            </a:r>
            <a:r>
              <a:rPr lang="ru-RU" sz="9600"/>
              <a:t>, </a:t>
            </a:r>
            <a:r>
              <a:rPr lang="ru-RU" sz="9600" err="1"/>
              <a:t>слагат</a:t>
            </a:r>
            <a:r>
              <a:rPr lang="ru-RU" sz="9600"/>
              <a:t> се на </a:t>
            </a:r>
            <a:r>
              <a:rPr lang="ru-RU" sz="9600" err="1"/>
              <a:t>завивките</a:t>
            </a:r>
            <a:r>
              <a:rPr lang="ru-RU" sz="9600"/>
              <a:t> на </a:t>
            </a:r>
            <a:r>
              <a:rPr lang="ru-RU" sz="9600" err="1"/>
              <a:t>децата</a:t>
            </a:r>
            <a:r>
              <a:rPr lang="ru-RU" sz="9600"/>
              <a:t> и на </a:t>
            </a:r>
            <a:r>
              <a:rPr lang="ru-RU" sz="9600" err="1"/>
              <a:t>хомотите</a:t>
            </a:r>
            <a:r>
              <a:rPr lang="ru-RU" sz="9600"/>
              <a:t> на </a:t>
            </a:r>
            <a:r>
              <a:rPr lang="ru-RU" sz="9600" err="1"/>
              <a:t>добитъка</a:t>
            </a:r>
            <a:r>
              <a:rPr lang="ru-RU" sz="9600"/>
              <a:t>, правят се </a:t>
            </a:r>
            <a:r>
              <a:rPr lang="ru-RU" sz="9600" err="1"/>
              <a:t>венци</a:t>
            </a:r>
            <a:r>
              <a:rPr lang="ru-RU" sz="9600"/>
              <a:t> и се </a:t>
            </a:r>
            <a:r>
              <a:rPr lang="ru-RU" sz="9600" err="1"/>
              <a:t>слагат</a:t>
            </a:r>
            <a:r>
              <a:rPr lang="ru-RU" sz="9600"/>
              <a:t> на </a:t>
            </a:r>
            <a:r>
              <a:rPr lang="ru-RU" sz="9600" err="1"/>
              <a:t>главите</a:t>
            </a:r>
            <a:r>
              <a:rPr lang="ru-RU" sz="9600"/>
              <a:t> на </a:t>
            </a:r>
            <a:r>
              <a:rPr lang="ru-RU" sz="9600" err="1"/>
              <a:t>домашните</a:t>
            </a:r>
            <a:r>
              <a:rPr lang="ru-RU" sz="9600"/>
              <a:t> </a:t>
            </a:r>
            <a:r>
              <a:rPr lang="ru-RU" sz="9600" err="1"/>
              <a:t>животни</a:t>
            </a:r>
            <a:r>
              <a:rPr lang="ru-RU" sz="9600"/>
              <a:t>. </a:t>
            </a:r>
            <a:r>
              <a:rPr lang="ru-RU" sz="9600" err="1"/>
              <a:t>Ергените</a:t>
            </a:r>
            <a:r>
              <a:rPr lang="ru-RU" sz="9600"/>
              <a:t> </a:t>
            </a:r>
            <a:r>
              <a:rPr lang="ru-RU" sz="9600" err="1"/>
              <a:t>кичат</a:t>
            </a:r>
            <a:r>
              <a:rPr lang="ru-RU" sz="9600"/>
              <a:t> </a:t>
            </a:r>
            <a:r>
              <a:rPr lang="ru-RU" sz="9600" err="1"/>
              <a:t>със</a:t>
            </a:r>
            <a:r>
              <a:rPr lang="ru-RU" sz="9600"/>
              <a:t> </a:t>
            </a:r>
            <a:r>
              <a:rPr lang="ru-RU" sz="9600" err="1"/>
              <a:t>зеленина</a:t>
            </a:r>
            <a:r>
              <a:rPr lang="ru-RU" sz="9600"/>
              <a:t> </a:t>
            </a:r>
            <a:r>
              <a:rPr lang="ru-RU" sz="9600" err="1"/>
              <a:t>дворните</a:t>
            </a:r>
            <a:r>
              <a:rPr lang="ru-RU" sz="9600"/>
              <a:t> </a:t>
            </a:r>
            <a:r>
              <a:rPr lang="ru-RU" sz="9600" err="1"/>
              <a:t>врати</a:t>
            </a:r>
            <a:r>
              <a:rPr lang="ru-RU" sz="9600"/>
              <a:t> на </a:t>
            </a:r>
            <a:r>
              <a:rPr lang="ru-RU" sz="9600" err="1"/>
              <a:t>любимите</a:t>
            </a:r>
            <a:r>
              <a:rPr lang="ru-RU" sz="9600"/>
              <a:t> си, а </a:t>
            </a:r>
            <a:r>
              <a:rPr lang="ru-RU" sz="9600" err="1"/>
              <a:t>момите</a:t>
            </a:r>
            <a:r>
              <a:rPr lang="ru-RU" sz="9600"/>
              <a:t> </a:t>
            </a:r>
            <a:r>
              <a:rPr lang="ru-RU" sz="9600" err="1"/>
              <a:t>вият</a:t>
            </a:r>
            <a:r>
              <a:rPr lang="ru-RU" sz="9600"/>
              <a:t> </a:t>
            </a:r>
            <a:r>
              <a:rPr lang="ru-RU" sz="9600" err="1"/>
              <a:t>китки</a:t>
            </a:r>
            <a:r>
              <a:rPr lang="ru-RU" sz="9600"/>
              <a:t> и </a:t>
            </a:r>
            <a:r>
              <a:rPr lang="ru-RU" sz="9600" err="1"/>
              <a:t>венци</a:t>
            </a:r>
            <a:r>
              <a:rPr lang="ru-RU" sz="9600"/>
              <a:t> и </a:t>
            </a:r>
            <a:r>
              <a:rPr lang="ru-RU" sz="9600" err="1"/>
              <a:t>ги</a:t>
            </a:r>
            <a:r>
              <a:rPr lang="ru-RU" sz="9600"/>
              <a:t> </a:t>
            </a:r>
            <a:r>
              <a:rPr lang="ru-RU" sz="9600" err="1"/>
              <a:t>слагат</a:t>
            </a:r>
            <a:r>
              <a:rPr lang="ru-RU" sz="9600"/>
              <a:t> в косите си. В </a:t>
            </a:r>
            <a:r>
              <a:rPr lang="ru-RU" sz="9600" err="1"/>
              <a:t>Кюстендилско</a:t>
            </a:r>
            <a:r>
              <a:rPr lang="ru-RU" sz="9600"/>
              <a:t> </a:t>
            </a:r>
            <a:r>
              <a:rPr lang="ru-RU" sz="9600" err="1"/>
              <a:t>момите</a:t>
            </a:r>
            <a:r>
              <a:rPr lang="ru-RU" sz="9600"/>
              <a:t> </a:t>
            </a:r>
            <a:r>
              <a:rPr lang="ru-RU" sz="9600" err="1"/>
              <a:t>берат</a:t>
            </a:r>
            <a:r>
              <a:rPr lang="ru-RU" sz="9600"/>
              <a:t> „</a:t>
            </a:r>
            <a:r>
              <a:rPr lang="ru-RU" sz="9600" err="1"/>
              <a:t>лепич</a:t>
            </a:r>
            <a:r>
              <a:rPr lang="ru-RU" sz="9600"/>
              <a:t>“ (</a:t>
            </a:r>
            <a:r>
              <a:rPr lang="ru-RU" sz="9600">
                <a:hlinkClick r:id="rId8" tooltip="Репей (страницата не съществува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репей</a:t>
            </a:r>
            <a:r>
              <a:rPr lang="ru-RU" sz="9600"/>
              <a:t>) и </a:t>
            </a:r>
            <a:r>
              <a:rPr lang="ru-RU" sz="9600" err="1"/>
              <a:t>го</a:t>
            </a:r>
            <a:r>
              <a:rPr lang="ru-RU" sz="9600"/>
              <a:t> </a:t>
            </a:r>
            <a:r>
              <a:rPr lang="ru-RU" sz="9600" err="1"/>
              <a:t>слагат</a:t>
            </a:r>
            <a:r>
              <a:rPr lang="ru-RU" sz="9600"/>
              <a:t> по </a:t>
            </a:r>
            <a:r>
              <a:rPr lang="ru-RU" sz="9600" err="1"/>
              <a:t>дрехите</a:t>
            </a:r>
            <a:r>
              <a:rPr lang="ru-RU" sz="9600"/>
              <a:t> си, за да се лепят </a:t>
            </a:r>
            <a:r>
              <a:rPr lang="ru-RU" sz="9600" err="1"/>
              <a:t>момците</a:t>
            </a:r>
            <a:r>
              <a:rPr lang="ru-RU" sz="9600"/>
              <a:t> по </a:t>
            </a:r>
            <a:r>
              <a:rPr lang="ru-RU" sz="9600" err="1"/>
              <a:t>тях</a:t>
            </a:r>
            <a:r>
              <a:rPr lang="ru-RU" sz="9600"/>
              <a:t> </a:t>
            </a:r>
            <a:r>
              <a:rPr lang="ru-RU" sz="9600" err="1"/>
              <a:t>момите-помакини</a:t>
            </a:r>
            <a:r>
              <a:rPr lang="ru-RU" sz="9600"/>
              <a:t> от </a:t>
            </a:r>
            <a:r>
              <a:rPr lang="ru-RU" sz="9600" err="1"/>
              <a:t>Чепеларско</a:t>
            </a:r>
            <a:r>
              <a:rPr lang="ru-RU" sz="9600"/>
              <a:t> „</a:t>
            </a:r>
            <a:r>
              <a:rPr lang="ru-RU" sz="9600" err="1"/>
              <a:t>търсели</a:t>
            </a:r>
            <a:r>
              <a:rPr lang="ru-RU" sz="9600"/>
              <a:t> </a:t>
            </a:r>
            <a:r>
              <a:rPr lang="ru-RU" sz="9600" err="1"/>
              <a:t>любовното</a:t>
            </a:r>
            <a:r>
              <a:rPr lang="ru-RU" sz="9600"/>
              <a:t> биле </a:t>
            </a:r>
            <a:r>
              <a:rPr lang="ru-RU" sz="9600" err="1"/>
              <a:t>делидилен</a:t>
            </a:r>
            <a:r>
              <a:rPr lang="ru-RU" sz="9600"/>
              <a:t>“ и се </a:t>
            </a:r>
            <a:r>
              <a:rPr lang="ru-RU" sz="9600" err="1"/>
              <a:t>закичват</a:t>
            </a:r>
            <a:r>
              <a:rPr lang="ru-RU" sz="9600"/>
              <a:t> с него да </a:t>
            </a:r>
            <a:r>
              <a:rPr lang="ru-RU" sz="9600" err="1"/>
              <a:t>са</a:t>
            </a:r>
            <a:r>
              <a:rPr lang="ru-RU" sz="9600"/>
              <a:t> </a:t>
            </a:r>
            <a:r>
              <a:rPr lang="ru-RU" sz="9600" err="1"/>
              <a:t>търсени</a:t>
            </a:r>
            <a:r>
              <a:rPr lang="ru-RU" sz="9600"/>
              <a:t>. </a:t>
            </a:r>
          </a:p>
          <a:p>
            <a:pPr marL="0" indent="0" algn="just">
              <a:buNone/>
            </a:pPr>
            <a:r>
              <a:rPr lang="ru-RU" sz="9600"/>
              <a:t>Повсеместно е </a:t>
            </a:r>
            <a:r>
              <a:rPr lang="ru-RU" sz="9600" err="1"/>
              <a:t>разпространен</a:t>
            </a:r>
            <a:r>
              <a:rPr lang="ru-RU" sz="9600"/>
              <a:t> </a:t>
            </a:r>
            <a:r>
              <a:rPr lang="ru-RU" sz="9600" err="1"/>
              <a:t>обичаят</a:t>
            </a:r>
            <a:r>
              <a:rPr lang="ru-RU" sz="9600"/>
              <a:t> на </a:t>
            </a:r>
            <a:r>
              <a:rPr lang="ru-RU" sz="9600" err="1"/>
              <a:t>Гергьовден</a:t>
            </a:r>
            <a:r>
              <a:rPr lang="ru-RU" sz="9600"/>
              <a:t> да се правят </a:t>
            </a:r>
            <a:r>
              <a:rPr lang="ru-RU" sz="9600" err="1"/>
              <a:t>люлки</a:t>
            </a:r>
            <a:r>
              <a:rPr lang="ru-RU" sz="9600"/>
              <a:t>. Те се </a:t>
            </a:r>
            <a:r>
              <a:rPr lang="ru-RU" sz="9600" err="1"/>
              <a:t>връзват</a:t>
            </a:r>
            <a:r>
              <a:rPr lang="ru-RU" sz="9600"/>
              <a:t> на </a:t>
            </a:r>
            <a:r>
              <a:rPr lang="ru-RU" sz="9600" err="1"/>
              <a:t>високо</a:t>
            </a:r>
            <a:r>
              <a:rPr lang="ru-RU" sz="9600"/>
              <a:t> </a:t>
            </a:r>
            <a:r>
              <a:rPr lang="ru-RU" sz="9600" err="1"/>
              <a:t>разлистено</a:t>
            </a:r>
            <a:r>
              <a:rPr lang="ru-RU" sz="9600"/>
              <a:t> </a:t>
            </a:r>
            <a:r>
              <a:rPr lang="ru-RU" sz="9600" err="1"/>
              <a:t>дърво</a:t>
            </a:r>
            <a:r>
              <a:rPr lang="ru-RU" sz="9600"/>
              <a:t> и </a:t>
            </a:r>
            <a:r>
              <a:rPr lang="ru-RU" sz="9600" err="1"/>
              <a:t>момците</a:t>
            </a:r>
            <a:r>
              <a:rPr lang="ru-RU" sz="9600"/>
              <a:t> </a:t>
            </a:r>
            <a:r>
              <a:rPr lang="ru-RU" sz="9600" err="1"/>
              <a:t>люлеят</a:t>
            </a:r>
            <a:r>
              <a:rPr lang="ru-RU" sz="9600"/>
              <a:t> </a:t>
            </a:r>
            <a:r>
              <a:rPr lang="ru-RU" sz="9600" err="1"/>
              <a:t>момите</a:t>
            </a:r>
            <a:r>
              <a:rPr lang="ru-RU" sz="9600"/>
              <a:t>, </a:t>
            </a:r>
            <a:r>
              <a:rPr lang="ru-RU" sz="9600" err="1"/>
              <a:t>като</a:t>
            </a:r>
            <a:r>
              <a:rPr lang="ru-RU" sz="9600"/>
              <a:t> </a:t>
            </a:r>
            <a:r>
              <a:rPr lang="ru-RU" sz="9600" err="1"/>
              <a:t>това</a:t>
            </a:r>
            <a:r>
              <a:rPr lang="ru-RU" sz="9600"/>
              <a:t> е </a:t>
            </a:r>
            <a:r>
              <a:rPr lang="ru-RU" sz="9600" err="1"/>
              <a:t>съпроводено</a:t>
            </a:r>
            <a:r>
              <a:rPr lang="ru-RU" sz="9600"/>
              <a:t> с песни и </a:t>
            </a:r>
            <a:r>
              <a:rPr lang="ru-RU" sz="9600" err="1"/>
              <a:t>диалози</a:t>
            </a:r>
            <a:r>
              <a:rPr lang="ru-RU" sz="9600"/>
              <a:t>, </a:t>
            </a:r>
            <a:r>
              <a:rPr lang="ru-RU" sz="9600" err="1"/>
              <a:t>имащи</a:t>
            </a:r>
            <a:r>
              <a:rPr lang="ru-RU" sz="9600"/>
              <a:t> </a:t>
            </a:r>
            <a:r>
              <a:rPr lang="ru-RU" sz="9600" err="1"/>
              <a:t>скрита</a:t>
            </a:r>
            <a:r>
              <a:rPr lang="ru-RU" sz="9600"/>
              <a:t> брачно-</a:t>
            </a:r>
            <a:r>
              <a:rPr lang="ru-RU" sz="9600" err="1"/>
              <a:t>сексуална</a:t>
            </a:r>
            <a:r>
              <a:rPr lang="ru-RU" sz="9600"/>
              <a:t> </a:t>
            </a:r>
            <a:r>
              <a:rPr lang="ru-RU" sz="9600" err="1"/>
              <a:t>насоченост</a:t>
            </a:r>
            <a:r>
              <a:rPr lang="ru-RU" sz="9600"/>
              <a:t>. </a:t>
            </a:r>
            <a:r>
              <a:rPr lang="ru-RU" sz="9600" err="1"/>
              <a:t>Освен</a:t>
            </a:r>
            <a:r>
              <a:rPr lang="ru-RU" sz="9600"/>
              <a:t> </a:t>
            </a:r>
            <a:r>
              <a:rPr lang="ru-RU" sz="9600" err="1"/>
              <a:t>люлеенето</a:t>
            </a:r>
            <a:r>
              <a:rPr lang="ru-RU" sz="9600"/>
              <a:t>, почти из </a:t>
            </a:r>
            <a:r>
              <a:rPr lang="ru-RU" sz="9600" err="1"/>
              <a:t>цялата</a:t>
            </a:r>
            <a:r>
              <a:rPr lang="ru-RU" sz="9600"/>
              <a:t> </a:t>
            </a:r>
            <a:r>
              <a:rPr lang="ru-RU" sz="9600" err="1"/>
              <a:t>българска</a:t>
            </a:r>
            <a:r>
              <a:rPr lang="ru-RU" sz="9600"/>
              <a:t> </a:t>
            </a:r>
            <a:r>
              <a:rPr lang="ru-RU" sz="9600" err="1"/>
              <a:t>етнична</a:t>
            </a:r>
            <a:r>
              <a:rPr lang="ru-RU" sz="9600"/>
              <a:t> </a:t>
            </a:r>
            <a:r>
              <a:rPr lang="ru-RU" sz="9600" err="1"/>
              <a:t>територия</a:t>
            </a:r>
            <a:r>
              <a:rPr lang="ru-RU" sz="9600"/>
              <a:t>, на </a:t>
            </a:r>
            <a:r>
              <a:rPr lang="ru-RU" sz="9600" err="1"/>
              <a:t>разлистени</a:t>
            </a:r>
            <a:r>
              <a:rPr lang="ru-RU" sz="9600"/>
              <a:t> </a:t>
            </a:r>
            <a:r>
              <a:rPr lang="ru-RU" sz="9600" err="1"/>
              <a:t>дървета</a:t>
            </a:r>
            <a:r>
              <a:rPr lang="ru-RU" sz="9600"/>
              <a:t> се </a:t>
            </a:r>
            <a:r>
              <a:rPr lang="ru-RU" sz="9600" err="1"/>
              <a:t>окачат</a:t>
            </a:r>
            <a:r>
              <a:rPr lang="ru-RU" sz="9600"/>
              <a:t> </a:t>
            </a:r>
            <a:r>
              <a:rPr lang="ru-RU" sz="9600" err="1"/>
              <a:t>кантари</a:t>
            </a:r>
            <a:r>
              <a:rPr lang="ru-RU" sz="9600"/>
              <a:t>, на </a:t>
            </a:r>
            <a:r>
              <a:rPr lang="ru-RU" sz="9600" err="1"/>
              <a:t>които</a:t>
            </a:r>
            <a:r>
              <a:rPr lang="ru-RU" sz="9600"/>
              <a:t> </a:t>
            </a:r>
            <a:r>
              <a:rPr lang="ru-RU" sz="9600" err="1"/>
              <a:t>хората</a:t>
            </a:r>
            <a:r>
              <a:rPr lang="ru-RU" sz="9600"/>
              <a:t> се </a:t>
            </a:r>
            <a:r>
              <a:rPr lang="ru-RU" sz="9600" err="1"/>
              <a:t>теглят</a:t>
            </a:r>
            <a:r>
              <a:rPr lang="ru-RU" sz="9600"/>
              <a:t>, </a:t>
            </a:r>
            <a:r>
              <a:rPr lang="ru-RU" sz="9600" err="1"/>
              <a:t>вярвайки</a:t>
            </a:r>
            <a:r>
              <a:rPr lang="ru-RU" sz="9600"/>
              <a:t>, че </a:t>
            </a:r>
            <a:r>
              <a:rPr lang="ru-RU" sz="9600" err="1"/>
              <a:t>това</a:t>
            </a:r>
            <a:r>
              <a:rPr lang="ru-RU" sz="9600"/>
              <a:t> е един от начините да </a:t>
            </a:r>
            <a:r>
              <a:rPr lang="ru-RU" sz="9600" err="1"/>
              <a:t>бъдат</a:t>
            </a:r>
            <a:r>
              <a:rPr lang="ru-RU" sz="9600"/>
              <a:t> </a:t>
            </a:r>
            <a:r>
              <a:rPr lang="ru-RU" sz="9600" err="1"/>
              <a:t>здрави</a:t>
            </a:r>
            <a:r>
              <a:rPr lang="ru-RU" sz="9600"/>
              <a:t> и </a:t>
            </a:r>
            <a:r>
              <a:rPr lang="ru-RU" sz="9600" err="1"/>
              <a:t>жизнени</a:t>
            </a:r>
            <a:r>
              <a:rPr lang="ru-RU" sz="9600"/>
              <a:t> </a:t>
            </a:r>
            <a:r>
              <a:rPr lang="ru-RU" sz="9600" err="1"/>
              <a:t>през</a:t>
            </a:r>
            <a:r>
              <a:rPr lang="ru-RU" sz="9600"/>
              <a:t> </a:t>
            </a:r>
            <a:r>
              <a:rPr lang="ru-RU" sz="9600" err="1"/>
              <a:t>годината</a:t>
            </a:r>
            <a:r>
              <a:rPr lang="ru-RU" sz="9600"/>
              <a:t>. </a:t>
            </a:r>
          </a:p>
          <a:p>
            <a:endParaRPr lang="bg-BG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91BB040B-70F9-4F76-B1BF-5543C493AA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7302" y="1484830"/>
            <a:ext cx="2214901" cy="143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733FE232-FBE5-4150-8572-5ABD5F991C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7302" y="3628568"/>
            <a:ext cx="2355070" cy="1324727"/>
          </a:xfrm>
          <a:prstGeom prst="snip2DiagRect">
            <a:avLst>
              <a:gd name="adj1" fmla="val 237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9567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4E9C304B-2738-472F-A18A-1CF70E60568A}"/>
              </a:ext>
            </a:extLst>
          </p:cNvPr>
          <p:cNvSpPr/>
          <p:nvPr/>
        </p:nvSpPr>
        <p:spPr>
          <a:xfrm>
            <a:off x="781050" y="0"/>
            <a:ext cx="68961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Вярва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се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още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, че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както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000">
                <a:solidFill>
                  <a:schemeClr val="tx2"/>
                </a:solidFill>
                <a:latin typeface="Arial" panose="020B0604020202020204" pitchFamily="34" charset="0"/>
              </a:rPr>
              <a:t>на </a:t>
            </a:r>
            <a:r>
              <a:rPr lang="ru-RU" sz="2000" err="1">
                <a:solidFill>
                  <a:schemeClr val="tx2"/>
                </a:solidFill>
                <a:latin typeface="Arial" panose="020B0604020202020204" pitchFamily="34" charset="0"/>
                <a:hlinkClick r:id="rId2" tooltip="Еньовде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Еньовден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така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и рано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сутринта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на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Гергьовден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билките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имат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особена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целебна сила и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затова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се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берат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и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билки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Вярва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се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още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, че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този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ден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е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особено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подходящ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за магии за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обиране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на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плодородието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от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чуждите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имоти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и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затова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в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нощта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срещу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празника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магьосниците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(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  <a:hlinkClick r:id="rId3" tooltip="Мамници (страницата не съществува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мамници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и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баячки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) правят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своите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магии за „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превземане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“ на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чуждото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плодородие – „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мамят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“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плодовете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на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нивите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и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млякото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и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плодовитостта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на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живата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стока. За да се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предпазят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от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това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, на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някои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места в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България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гледат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да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убият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змия в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деня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преди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Гергьовден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и на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самия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ден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пръскат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мляко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през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устата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ѝ. Смята се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също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, че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този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ден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е един от най-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подходящите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дни в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годината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за т. нар.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сваляне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и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  <a:hlinkClick r:id="rId4" tooltip="Доене на месечината (страницата не съществува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издояване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  <a:hlinkClick r:id="rId4" tooltip="Доене на месечината (страницата не съществува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на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  <a:hlinkClick r:id="rId4" tooltip="Доене на месечината (страницата не съществува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месечината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от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магьосниците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които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уж я </a:t>
            </a:r>
            <a:r>
              <a:rPr lang="ru-RU" err="1">
                <a:solidFill>
                  <a:srgbClr val="202122"/>
                </a:solidFill>
                <a:latin typeface="Arial" panose="020B0604020202020204" pitchFamily="34" charset="0"/>
              </a:rPr>
              <a:t>превръщат</a:t>
            </a:r>
            <a:r>
              <a:rPr lang="ru-RU">
                <a:solidFill>
                  <a:srgbClr val="202122"/>
                </a:solidFill>
                <a:latin typeface="Arial" panose="020B0604020202020204" pitchFamily="34" charset="0"/>
              </a:rPr>
              <a:t> в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  <a:hlinkClick r:id="rId5" tooltip="Крав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крава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и я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издояват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придобивайки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власт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над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млякото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. </a:t>
            </a:r>
          </a:p>
          <a:p>
            <a:pPr algn="just"/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На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този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ден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стопаните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вземат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първото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червено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яйце,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боядисано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на 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  <a:hlinkClick r:id="rId6" tooltip="Велики четвъртъ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Велики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  <a:hlinkClick r:id="rId6" tooltip="Велики четвъртъ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четвъртък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обикалят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с него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нивата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и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го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заравят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в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средата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ѝ,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като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вярват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, че по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този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магически начин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ще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стимулират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раждаемостта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ѝ.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Това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се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прави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и при оборите и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кошарите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.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Другаде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пазят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слама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от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трапезата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на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  <a:hlinkClick r:id="rId7" tooltip="Бъдни вечер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Бъдни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  <a:hlinkClick r:id="rId7" tooltip="Бъдни вечер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вечер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и я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разхвърлят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из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имота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или я палят на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високи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места из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землището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на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селището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, за да не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пада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гръм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и да не вали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  <a:hlinkClick r:id="rId8" tooltip="Градушк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градушка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. На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съдовете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, в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които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доят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овцете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, се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слага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здравец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  <a:hlinkClick r:id="rId9" tooltip="Босиле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босилек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и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други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зелени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билки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или се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забождат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раззеленени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клони в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средата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 на </a:t>
            </a:r>
            <a:r>
              <a:rPr lang="ru-RU" err="1">
                <a:solidFill>
                  <a:schemeClr val="tx2"/>
                </a:solidFill>
                <a:latin typeface="Arial" panose="020B0604020202020204" pitchFamily="34" charset="0"/>
              </a:rPr>
              <a:t>имота</a:t>
            </a:r>
            <a:r>
              <a:rPr lang="ru-RU">
                <a:solidFill>
                  <a:schemeClr val="tx2"/>
                </a:solidFill>
                <a:latin typeface="Arial" panose="020B0604020202020204" pitchFamily="34" charset="0"/>
              </a:rPr>
              <a:t>. </a:t>
            </a:r>
            <a:endParaRPr lang="ru-RU" b="0" i="0" u="none" strike="noStrike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05A92388-6D4C-4161-B5F6-74FC4453AA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6700" y="3429000"/>
            <a:ext cx="38862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CC13D724-5022-4514-8853-1FAB67A19E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86700" y="400050"/>
            <a:ext cx="3880803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443438"/>
      </p:ext>
    </p:extLst>
  </p:cSld>
  <p:clrMapOvr>
    <a:masterClrMapping/>
  </p:clrMapOvr>
</p:sld>
</file>

<file path=ppt/theme/theme1.xml><?xml version="1.0" encoding="utf-8"?>
<a:theme xmlns:a="http://schemas.openxmlformats.org/drawingml/2006/main" name="Реколта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75E95A0F27BD47AC31300285970B0D" ma:contentTypeVersion="2" ma:contentTypeDescription="Create a new document." ma:contentTypeScope="" ma:versionID="6cc915930c0451f5cedb78497e80ae5a">
  <xsd:schema xmlns:xsd="http://www.w3.org/2001/XMLSchema" xmlns:xs="http://www.w3.org/2001/XMLSchema" xmlns:p="http://schemas.microsoft.com/office/2006/metadata/properties" xmlns:ns3="22ed0b84-1c1a-4e2f-9e80-b3044996c17d" targetNamespace="http://schemas.microsoft.com/office/2006/metadata/properties" ma:root="true" ma:fieldsID="56d1c265eef7b161298d61b605531b8f" ns3:_="">
    <xsd:import namespace="22ed0b84-1c1a-4e2f-9e80-b3044996c17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ed0b84-1c1a-4e2f-9e80-b3044996c1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6095A7F-11A2-4C0C-ABFD-6454E024D339}">
  <ds:schemaRefs>
    <ds:schemaRef ds:uri="22ed0b84-1c1a-4e2f-9e80-b3044996c17d"/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C10755-01D8-4E0D-90C5-1D0C2DB59F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E6FF54-F7E4-4A86-B922-767A4B6BF006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TM10001105[[fn=Реколта]]</Template>
  <Application>Microsoft Office PowerPoint</Application>
  <PresentationFormat>Widescreen</PresentationFormat>
  <Slides>11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Реколта</vt:lpstr>
      <vt:lpstr> Ден на храбростта, празник на Българската армия И Гергьовден </vt:lpstr>
      <vt:lpstr>        СЪДЪРЖАНИЕ</vt:lpstr>
      <vt:lpstr>PowerPoint Presentation</vt:lpstr>
      <vt:lpstr>2.Ден на храбростта и празник на Българската армия</vt:lpstr>
      <vt:lpstr>3.Църковен празник</vt:lpstr>
      <vt:lpstr>5.Народен календар</vt:lpstr>
      <vt:lpstr>6.Росата и водата</vt:lpstr>
      <vt:lpstr>7.Зеленината и обредите за плодородие</vt:lpstr>
      <vt:lpstr>PowerPoint Presentation</vt:lpstr>
      <vt:lpstr>8.Обреди около животните и жертвеното агне</vt:lpstr>
      <vt:lpstr>9.Празнична трапеза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Ден на храбростта и празник на Българската армия Гергьовден </dc:title>
  <dc:creator>Мерве Юксел</dc:creator>
  <cp:revision>1</cp:revision>
  <dcterms:created xsi:type="dcterms:W3CDTF">2020-05-21T14:33:19Z</dcterms:created>
  <dcterms:modified xsi:type="dcterms:W3CDTF">2020-05-21T21:03:32Z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0x010100DD75E95A0F27BD47AC31300285970B0D</vt:lpwstr>
  </property>
</Properties>
</file>